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5" r:id="rId2"/>
    <p:sldId id="487" r:id="rId3"/>
    <p:sldId id="481" r:id="rId4"/>
    <p:sldId id="514" r:id="rId5"/>
    <p:sldId id="544" r:id="rId6"/>
    <p:sldId id="485" r:id="rId7"/>
    <p:sldId id="486" r:id="rId8"/>
    <p:sldId id="494" r:id="rId9"/>
    <p:sldId id="513" r:id="rId10"/>
    <p:sldId id="496" r:id="rId11"/>
    <p:sldId id="497" r:id="rId12"/>
    <p:sldId id="498" r:id="rId13"/>
    <p:sldId id="542" r:id="rId14"/>
    <p:sldId id="517" r:id="rId15"/>
    <p:sldId id="545" r:id="rId16"/>
    <p:sldId id="519" r:id="rId17"/>
    <p:sldId id="547" r:id="rId18"/>
    <p:sldId id="492" r:id="rId19"/>
    <p:sldId id="549" r:id="rId20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A59B"/>
    <a:srgbClr val="D1E9FF"/>
    <a:srgbClr val="FAFF83"/>
    <a:srgbClr val="014D9B"/>
    <a:srgbClr val="EB0D0D"/>
    <a:srgbClr val="FFCF00"/>
    <a:srgbClr val="EBB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76" autoAdjust="0"/>
  </p:normalViewPr>
  <p:slideViewPr>
    <p:cSldViewPr snapToGrid="0" snapToObjects="1">
      <p:cViewPr varScale="1">
        <p:scale>
          <a:sx n="63" d="100"/>
          <a:sy n="63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E9D04-C7D1-4D5A-A806-BF54F2BD1D6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0AE392-3819-42ED-8CBE-EAE2468BD437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/>
        <a:lstStyle/>
        <a:p>
          <a:pPr rtl="0"/>
          <a:r>
            <a:rPr lang="es-MX" b="1" dirty="0" smtClean="0">
              <a:solidFill>
                <a:schemeClr val="tx1"/>
              </a:solidFill>
            </a:rPr>
            <a:t>Agendas para la Igualdad</a:t>
          </a:r>
          <a:endParaRPr lang="en-US" dirty="0">
            <a:solidFill>
              <a:schemeClr val="tx1"/>
            </a:solidFill>
          </a:endParaRPr>
        </a:p>
      </dgm:t>
    </dgm:pt>
    <dgm:pt modelId="{D31CA482-4877-4A4D-A452-649B518F5658}" type="parTrans" cxnId="{BAFA02BC-472F-4D7F-B934-C0E5EC3585D7}">
      <dgm:prSet/>
      <dgm:spPr/>
      <dgm:t>
        <a:bodyPr/>
        <a:lstStyle/>
        <a:p>
          <a:endParaRPr lang="en-US"/>
        </a:p>
      </dgm:t>
    </dgm:pt>
    <dgm:pt modelId="{0DE59DE0-3C0A-4B9F-A301-B89EE6616A0F}" type="sibTrans" cxnId="{BAFA02BC-472F-4D7F-B934-C0E5EC3585D7}">
      <dgm:prSet/>
      <dgm:spPr/>
      <dgm:t>
        <a:bodyPr/>
        <a:lstStyle/>
        <a:p>
          <a:endParaRPr lang="en-US"/>
        </a:p>
      </dgm:t>
    </dgm:pt>
    <dgm:pt modelId="{B9979560-D0C2-445E-89EE-A53A07D376D6}">
      <dgm:prSet phldrT="[Tex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Son instrumentos de coordinación intersectorial que definen las políticas públicas, programas y proyectos de mediano plazo, y funcionan como nexo entre el Plan Nacional de Desarrollo y las políticas de los ministerios y secretarías ejecutoras. </a:t>
          </a:r>
          <a:endParaRPr lang="en-US" dirty="0">
            <a:solidFill>
              <a:schemeClr val="tx1"/>
            </a:solidFill>
          </a:endParaRPr>
        </a:p>
      </dgm:t>
    </dgm:pt>
    <dgm:pt modelId="{439D5A48-5E76-435C-A064-58A2EB15CA9F}" type="parTrans" cxnId="{F584E7BE-CFE2-4B08-9590-065678BE1C5F}">
      <dgm:prSet/>
      <dgm:spPr/>
      <dgm:t>
        <a:bodyPr/>
        <a:lstStyle/>
        <a:p>
          <a:endParaRPr lang="en-US"/>
        </a:p>
      </dgm:t>
    </dgm:pt>
    <dgm:pt modelId="{AAA4B5CC-CCFE-457C-B5C2-20539317898B}" type="sibTrans" cxnId="{F584E7BE-CFE2-4B08-9590-065678BE1C5F}">
      <dgm:prSet/>
      <dgm:spPr/>
      <dgm:t>
        <a:bodyPr/>
        <a:lstStyle/>
        <a:p>
          <a:endParaRPr lang="en-US"/>
        </a:p>
      </dgm:t>
    </dgm:pt>
    <dgm:pt modelId="{122B2704-351A-4589-BB92-2CA9AA4134C2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Políticas Públicas Sectoriales</a:t>
          </a:r>
          <a:endParaRPr lang="en-US" dirty="0"/>
        </a:p>
      </dgm:t>
    </dgm:pt>
    <dgm:pt modelId="{758B7EA1-00F1-4583-B119-0D94CD489465}" type="parTrans" cxnId="{0ED7FBC9-9B40-425C-BE82-662AF7472673}">
      <dgm:prSet/>
      <dgm:spPr/>
      <dgm:t>
        <a:bodyPr/>
        <a:lstStyle/>
        <a:p>
          <a:endParaRPr lang="en-US"/>
        </a:p>
      </dgm:t>
    </dgm:pt>
    <dgm:pt modelId="{A3763BD0-5895-4ECB-AC67-3974C8AD5D8F}" type="sibTrans" cxnId="{0ED7FBC9-9B40-425C-BE82-662AF7472673}">
      <dgm:prSet/>
      <dgm:spPr/>
      <dgm:t>
        <a:bodyPr/>
        <a:lstStyle/>
        <a:p>
          <a:endParaRPr lang="en-US"/>
        </a:p>
      </dgm:t>
    </dgm:pt>
    <dgm:pt modelId="{53DBBF03-E1EF-4F5A-BA25-60A8034E89BE}">
      <dgm:prSet phldrT="[Texto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s-ES_tradnl" sz="1600" b="1" dirty="0" smtClean="0">
              <a:solidFill>
                <a:schemeClr val="bg1"/>
              </a:solidFill>
            </a:rPr>
            <a:t>Son instrumentos que orientan el ejercicio de la facultad de la rectoría ministerial, definen las prioridades sectoriales y facilitan los procesos de priorización de la Inversión Pública.</a:t>
          </a:r>
          <a:endParaRPr lang="en-US" sz="1600" b="1" dirty="0">
            <a:solidFill>
              <a:schemeClr val="bg1"/>
            </a:solidFill>
          </a:endParaRPr>
        </a:p>
      </dgm:t>
    </dgm:pt>
    <dgm:pt modelId="{D826EBA0-9539-4FFC-88A8-E267F4FEE9FD}" type="parTrans" cxnId="{E2E2A9C2-52A9-4908-A012-2007C65A8198}">
      <dgm:prSet/>
      <dgm:spPr/>
      <dgm:t>
        <a:bodyPr/>
        <a:lstStyle/>
        <a:p>
          <a:endParaRPr lang="en-US"/>
        </a:p>
      </dgm:t>
    </dgm:pt>
    <dgm:pt modelId="{96DF6E65-2E15-44B6-B3A1-C4D57A97CE38}" type="sibTrans" cxnId="{E2E2A9C2-52A9-4908-A012-2007C65A8198}">
      <dgm:prSet/>
      <dgm:spPr/>
      <dgm:t>
        <a:bodyPr/>
        <a:lstStyle/>
        <a:p>
          <a:endParaRPr lang="en-US"/>
        </a:p>
      </dgm:t>
    </dgm:pt>
    <dgm:pt modelId="{E9617175-0033-4759-9165-C5103A32356F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Instrumentos formulados por los Consejos para la Igualdad que establecen los lineamientos de transversalización de los enfoques de igualdad en las dimensiones sectorial y territorial de la planificación.</a:t>
          </a:r>
          <a:endParaRPr lang="en-US" dirty="0">
            <a:solidFill>
              <a:schemeClr val="tx1"/>
            </a:solidFill>
          </a:endParaRPr>
        </a:p>
      </dgm:t>
    </dgm:pt>
    <dgm:pt modelId="{7105A7A9-8EEC-418A-9F30-15AA83B8817A}" type="parTrans" cxnId="{73B386F5-C7BC-4E25-B6FA-06675AC50D55}">
      <dgm:prSet/>
      <dgm:spPr/>
      <dgm:t>
        <a:bodyPr/>
        <a:lstStyle/>
        <a:p>
          <a:endParaRPr lang="es-MX"/>
        </a:p>
      </dgm:t>
    </dgm:pt>
    <dgm:pt modelId="{2AA5F1F9-0988-4953-A404-1954DA844540}" type="sibTrans" cxnId="{73B386F5-C7BC-4E25-B6FA-06675AC50D55}">
      <dgm:prSet/>
      <dgm:spPr/>
      <dgm:t>
        <a:bodyPr/>
        <a:lstStyle/>
        <a:p>
          <a:endParaRPr lang="es-MX"/>
        </a:p>
      </dgm:t>
    </dgm:pt>
    <dgm:pt modelId="{26CE9B37-6EE8-4EED-902F-2EAD11E06097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Agendas Zonales</a:t>
          </a:r>
          <a:endParaRPr lang="es-MX" dirty="0">
            <a:solidFill>
              <a:schemeClr val="tx1"/>
            </a:solidFill>
          </a:endParaRPr>
        </a:p>
      </dgm:t>
    </dgm:pt>
    <dgm:pt modelId="{DB9D6EA3-6ACF-4319-B732-295081D689F9}" type="parTrans" cxnId="{C982F62C-CA3F-4146-8291-055102B2228E}">
      <dgm:prSet/>
      <dgm:spPr/>
      <dgm:t>
        <a:bodyPr/>
        <a:lstStyle/>
        <a:p>
          <a:endParaRPr lang="es-MX"/>
        </a:p>
      </dgm:t>
    </dgm:pt>
    <dgm:pt modelId="{2DE3C016-F555-4F2C-A33A-DED23767273F}" type="sibTrans" cxnId="{C982F62C-CA3F-4146-8291-055102B2228E}">
      <dgm:prSet/>
      <dgm:spPr/>
      <dgm:t>
        <a:bodyPr/>
        <a:lstStyle/>
        <a:p>
          <a:endParaRPr lang="es-MX"/>
        </a:p>
      </dgm:t>
    </dgm:pt>
    <dgm:pt modelId="{69F0237B-3F70-42B9-A39B-94644971AC63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Instrumentos que coordinan la presencia del Estado, sus acciones e intervenciones en cada una de las zonas de planificación, jerarquizando los principales programas y proyectos sectoriales para hacer más eficiente la acción del Estado y de los </a:t>
          </a:r>
          <a:r>
            <a:rPr lang="es-ES_tradnl" dirty="0" err="1" smtClean="0">
              <a:solidFill>
                <a:schemeClr val="tx1"/>
              </a:solidFill>
            </a:rPr>
            <a:t>GADs</a:t>
          </a:r>
          <a:r>
            <a:rPr lang="es-ES_tradnl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CDEDF5B2-0397-46BE-8BF2-E55373E7FE16}" type="parTrans" cxnId="{4E390D8E-957C-49A0-85DC-A5D5B58A4D91}">
      <dgm:prSet/>
      <dgm:spPr/>
      <dgm:t>
        <a:bodyPr/>
        <a:lstStyle/>
        <a:p>
          <a:endParaRPr lang="es-MX"/>
        </a:p>
      </dgm:t>
    </dgm:pt>
    <dgm:pt modelId="{4F703D42-6902-4A63-8F80-0897BB6DA2F0}" type="sibTrans" cxnId="{4E390D8E-957C-49A0-85DC-A5D5B58A4D91}">
      <dgm:prSet/>
      <dgm:spPr/>
      <dgm:t>
        <a:bodyPr/>
        <a:lstStyle/>
        <a:p>
          <a:endParaRPr lang="es-MX"/>
        </a:p>
      </dgm:t>
    </dgm:pt>
    <dgm:pt modelId="{04FFF3B9-E6A5-4DAA-8A6D-2E5CFF4C4AB9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Agendas de Coordinación Intersectorial</a:t>
          </a:r>
          <a:endParaRPr lang="es-MX" dirty="0">
            <a:solidFill>
              <a:schemeClr val="tx1"/>
            </a:solidFill>
          </a:endParaRPr>
        </a:p>
      </dgm:t>
    </dgm:pt>
    <dgm:pt modelId="{561E6BDB-7143-4B0B-8F8D-D64D858C012B}" type="parTrans" cxnId="{BC49D645-D497-458D-8C76-B3801DB88339}">
      <dgm:prSet/>
      <dgm:spPr/>
      <dgm:t>
        <a:bodyPr/>
        <a:lstStyle/>
        <a:p>
          <a:endParaRPr lang="es-MX"/>
        </a:p>
      </dgm:t>
    </dgm:pt>
    <dgm:pt modelId="{90D044A2-79D9-4B89-93F9-F0F999CA032E}" type="sibTrans" cxnId="{BC49D645-D497-458D-8C76-B3801DB88339}">
      <dgm:prSet/>
      <dgm:spPr/>
      <dgm:t>
        <a:bodyPr/>
        <a:lstStyle/>
        <a:p>
          <a:endParaRPr lang="es-MX"/>
        </a:p>
      </dgm:t>
    </dgm:pt>
    <dgm:pt modelId="{F4A5182B-12E7-4398-8D61-DBAB2AAE8551}" type="pres">
      <dgm:prSet presAssocID="{E8CE9D04-C7D1-4D5A-A806-BF54F2BD1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012BF3-95A1-4BBF-AA3A-272470C30993}" type="pres">
      <dgm:prSet presAssocID="{9A0AE392-3819-42ED-8CBE-EAE2468BD437}" presName="linNode" presStyleCnt="0"/>
      <dgm:spPr/>
      <dgm:t>
        <a:bodyPr/>
        <a:lstStyle/>
        <a:p>
          <a:endParaRPr lang="es-ES"/>
        </a:p>
      </dgm:t>
    </dgm:pt>
    <dgm:pt modelId="{94B79A17-2254-4ED3-827A-B49BF94243F5}" type="pres">
      <dgm:prSet presAssocID="{9A0AE392-3819-42ED-8CBE-EAE2468BD43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05E7E-D241-4EEA-AC72-975F7EA88E19}" type="pres">
      <dgm:prSet presAssocID="{9A0AE392-3819-42ED-8CBE-EAE2468BD43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FE63B-F4E5-4A33-8749-3B3880789325}" type="pres">
      <dgm:prSet presAssocID="{0DE59DE0-3C0A-4B9F-A301-B89EE6616A0F}" presName="sp" presStyleCnt="0"/>
      <dgm:spPr/>
      <dgm:t>
        <a:bodyPr/>
        <a:lstStyle/>
        <a:p>
          <a:endParaRPr lang="es-ES"/>
        </a:p>
      </dgm:t>
    </dgm:pt>
    <dgm:pt modelId="{77F3837E-B939-41A4-9E9D-2141BEA663DD}" type="pres">
      <dgm:prSet presAssocID="{26CE9B37-6EE8-4EED-902F-2EAD11E06097}" presName="linNode" presStyleCnt="0"/>
      <dgm:spPr/>
    </dgm:pt>
    <dgm:pt modelId="{ED60B589-A5EA-4D2A-A88E-D9299EB0E00A}" type="pres">
      <dgm:prSet presAssocID="{26CE9B37-6EE8-4EED-902F-2EAD11E0609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459F5A-A79F-427E-8FE6-B0C6823055C0}" type="pres">
      <dgm:prSet presAssocID="{26CE9B37-6EE8-4EED-902F-2EAD11E0609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4AD748-DFE5-4DC5-9A9E-D303F58399B8}" type="pres">
      <dgm:prSet presAssocID="{2DE3C016-F555-4F2C-A33A-DED23767273F}" presName="sp" presStyleCnt="0"/>
      <dgm:spPr/>
    </dgm:pt>
    <dgm:pt modelId="{438EA2ED-9992-4B47-9A68-A322FCA145D5}" type="pres">
      <dgm:prSet presAssocID="{04FFF3B9-E6A5-4DAA-8A6D-2E5CFF4C4AB9}" presName="linNode" presStyleCnt="0"/>
      <dgm:spPr/>
    </dgm:pt>
    <dgm:pt modelId="{09529F8B-8899-4C67-8362-279A39619F67}" type="pres">
      <dgm:prSet presAssocID="{04FFF3B9-E6A5-4DAA-8A6D-2E5CFF4C4AB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703243-4DEE-445D-A42E-27C816321507}" type="pres">
      <dgm:prSet presAssocID="{04FFF3B9-E6A5-4DAA-8A6D-2E5CFF4C4AB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5A833A-8F9C-4351-B06A-744712507812}" type="pres">
      <dgm:prSet presAssocID="{90D044A2-79D9-4B89-93F9-F0F999CA032E}" presName="sp" presStyleCnt="0"/>
      <dgm:spPr/>
    </dgm:pt>
    <dgm:pt modelId="{847039B1-FAA9-47D1-AF59-569CAEC12F89}" type="pres">
      <dgm:prSet presAssocID="{122B2704-351A-4589-BB92-2CA9AA4134C2}" presName="linNode" presStyleCnt="0"/>
      <dgm:spPr/>
      <dgm:t>
        <a:bodyPr/>
        <a:lstStyle/>
        <a:p>
          <a:endParaRPr lang="es-ES"/>
        </a:p>
      </dgm:t>
    </dgm:pt>
    <dgm:pt modelId="{CEFC029D-DF88-4EDA-8E96-14DFA0586A4B}" type="pres">
      <dgm:prSet presAssocID="{122B2704-351A-4589-BB92-2CA9AA4134C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6528B-33B2-49E7-ADFD-FEA641CB2777}" type="pres">
      <dgm:prSet presAssocID="{122B2704-351A-4589-BB92-2CA9AA4134C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90D8E-957C-49A0-85DC-A5D5B58A4D91}" srcId="{26CE9B37-6EE8-4EED-902F-2EAD11E06097}" destId="{69F0237B-3F70-42B9-A39B-94644971AC63}" srcOrd="0" destOrd="0" parTransId="{CDEDF5B2-0397-46BE-8BF2-E55373E7FE16}" sibTransId="{4F703D42-6902-4A63-8F80-0897BB6DA2F0}"/>
    <dgm:cxn modelId="{73B386F5-C7BC-4E25-B6FA-06675AC50D55}" srcId="{9A0AE392-3819-42ED-8CBE-EAE2468BD437}" destId="{E9617175-0033-4759-9165-C5103A32356F}" srcOrd="0" destOrd="0" parTransId="{7105A7A9-8EEC-418A-9F30-15AA83B8817A}" sibTransId="{2AA5F1F9-0988-4953-A404-1954DA844540}"/>
    <dgm:cxn modelId="{5FC6ABDE-9F3F-4EAE-97A7-DD4E90428A2A}" type="presOf" srcId="{B9979560-D0C2-445E-89EE-A53A07D376D6}" destId="{52703243-4DEE-445D-A42E-27C816321507}" srcOrd="0" destOrd="0" presId="urn:microsoft.com/office/officeart/2005/8/layout/vList5"/>
    <dgm:cxn modelId="{885E4834-C920-4CCA-9FC6-5BA8AC2AD72D}" type="presOf" srcId="{E8CE9D04-C7D1-4D5A-A806-BF54F2BD1D66}" destId="{F4A5182B-12E7-4398-8D61-DBAB2AAE8551}" srcOrd="0" destOrd="0" presId="urn:microsoft.com/office/officeart/2005/8/layout/vList5"/>
    <dgm:cxn modelId="{BC49D645-D497-458D-8C76-B3801DB88339}" srcId="{E8CE9D04-C7D1-4D5A-A806-BF54F2BD1D66}" destId="{04FFF3B9-E6A5-4DAA-8A6D-2E5CFF4C4AB9}" srcOrd="2" destOrd="0" parTransId="{561E6BDB-7143-4B0B-8F8D-D64D858C012B}" sibTransId="{90D044A2-79D9-4B89-93F9-F0F999CA032E}"/>
    <dgm:cxn modelId="{E2E2A9C2-52A9-4908-A012-2007C65A8198}" srcId="{122B2704-351A-4589-BB92-2CA9AA4134C2}" destId="{53DBBF03-E1EF-4F5A-BA25-60A8034E89BE}" srcOrd="0" destOrd="0" parTransId="{D826EBA0-9539-4FFC-88A8-E267F4FEE9FD}" sibTransId="{96DF6E65-2E15-44B6-B3A1-C4D57A97CE38}"/>
    <dgm:cxn modelId="{B62F6B43-5687-4182-939E-E318782B287A}" type="presOf" srcId="{9A0AE392-3819-42ED-8CBE-EAE2468BD437}" destId="{94B79A17-2254-4ED3-827A-B49BF94243F5}" srcOrd="0" destOrd="0" presId="urn:microsoft.com/office/officeart/2005/8/layout/vList5"/>
    <dgm:cxn modelId="{BAFA02BC-472F-4D7F-B934-C0E5EC3585D7}" srcId="{E8CE9D04-C7D1-4D5A-A806-BF54F2BD1D66}" destId="{9A0AE392-3819-42ED-8CBE-EAE2468BD437}" srcOrd="0" destOrd="0" parTransId="{D31CA482-4877-4A4D-A452-649B518F5658}" sibTransId="{0DE59DE0-3C0A-4B9F-A301-B89EE6616A0F}"/>
    <dgm:cxn modelId="{F584E7BE-CFE2-4B08-9590-065678BE1C5F}" srcId="{04FFF3B9-E6A5-4DAA-8A6D-2E5CFF4C4AB9}" destId="{B9979560-D0C2-445E-89EE-A53A07D376D6}" srcOrd="0" destOrd="0" parTransId="{439D5A48-5E76-435C-A064-58A2EB15CA9F}" sibTransId="{AAA4B5CC-CCFE-457C-B5C2-20539317898B}"/>
    <dgm:cxn modelId="{C982F62C-CA3F-4146-8291-055102B2228E}" srcId="{E8CE9D04-C7D1-4D5A-A806-BF54F2BD1D66}" destId="{26CE9B37-6EE8-4EED-902F-2EAD11E06097}" srcOrd="1" destOrd="0" parTransId="{DB9D6EA3-6ACF-4319-B732-295081D689F9}" sibTransId="{2DE3C016-F555-4F2C-A33A-DED23767273F}"/>
    <dgm:cxn modelId="{A5BE2EE5-46D4-48D1-A1C5-BC98CC1D1FA6}" type="presOf" srcId="{E9617175-0033-4759-9165-C5103A32356F}" destId="{FFB05E7E-D241-4EEA-AC72-975F7EA88E19}" srcOrd="0" destOrd="0" presId="urn:microsoft.com/office/officeart/2005/8/layout/vList5"/>
    <dgm:cxn modelId="{F1BAC003-23BE-499C-8B04-04FD66305EC8}" type="presOf" srcId="{53DBBF03-E1EF-4F5A-BA25-60A8034E89BE}" destId="{6796528B-33B2-49E7-ADFD-FEA641CB2777}" srcOrd="0" destOrd="0" presId="urn:microsoft.com/office/officeart/2005/8/layout/vList5"/>
    <dgm:cxn modelId="{21ED09B8-CE94-49CA-99E2-5727F25ECE77}" type="presOf" srcId="{26CE9B37-6EE8-4EED-902F-2EAD11E06097}" destId="{ED60B589-A5EA-4D2A-A88E-D9299EB0E00A}" srcOrd="0" destOrd="0" presId="urn:microsoft.com/office/officeart/2005/8/layout/vList5"/>
    <dgm:cxn modelId="{7DBF6EFD-46CE-4476-9CB7-52584556B608}" type="presOf" srcId="{69F0237B-3F70-42B9-A39B-94644971AC63}" destId="{6E459F5A-A79F-427E-8FE6-B0C6823055C0}" srcOrd="0" destOrd="0" presId="urn:microsoft.com/office/officeart/2005/8/layout/vList5"/>
    <dgm:cxn modelId="{5C05E0CA-24FC-42F3-BC1E-EA5E75BF6F95}" type="presOf" srcId="{122B2704-351A-4589-BB92-2CA9AA4134C2}" destId="{CEFC029D-DF88-4EDA-8E96-14DFA0586A4B}" srcOrd="0" destOrd="0" presId="urn:microsoft.com/office/officeart/2005/8/layout/vList5"/>
    <dgm:cxn modelId="{3F235504-5D88-48F6-96E5-9FCCE42DF117}" type="presOf" srcId="{04FFF3B9-E6A5-4DAA-8A6D-2E5CFF4C4AB9}" destId="{09529F8B-8899-4C67-8362-279A39619F67}" srcOrd="0" destOrd="0" presId="urn:microsoft.com/office/officeart/2005/8/layout/vList5"/>
    <dgm:cxn modelId="{0ED7FBC9-9B40-425C-BE82-662AF7472673}" srcId="{E8CE9D04-C7D1-4D5A-A806-BF54F2BD1D66}" destId="{122B2704-351A-4589-BB92-2CA9AA4134C2}" srcOrd="3" destOrd="0" parTransId="{758B7EA1-00F1-4583-B119-0D94CD489465}" sibTransId="{A3763BD0-5895-4ECB-AC67-3974C8AD5D8F}"/>
    <dgm:cxn modelId="{B5200B8D-CF4C-4DD9-A416-E8627790FAC2}" type="presParOf" srcId="{F4A5182B-12E7-4398-8D61-DBAB2AAE8551}" destId="{6F012BF3-95A1-4BBF-AA3A-272470C30993}" srcOrd="0" destOrd="0" presId="urn:microsoft.com/office/officeart/2005/8/layout/vList5"/>
    <dgm:cxn modelId="{913DEE57-8099-4C85-A24F-6C922435C64A}" type="presParOf" srcId="{6F012BF3-95A1-4BBF-AA3A-272470C30993}" destId="{94B79A17-2254-4ED3-827A-B49BF94243F5}" srcOrd="0" destOrd="0" presId="urn:microsoft.com/office/officeart/2005/8/layout/vList5"/>
    <dgm:cxn modelId="{AE6D369F-93D2-4700-8005-83FBAF3C058F}" type="presParOf" srcId="{6F012BF3-95A1-4BBF-AA3A-272470C30993}" destId="{FFB05E7E-D241-4EEA-AC72-975F7EA88E19}" srcOrd="1" destOrd="0" presId="urn:microsoft.com/office/officeart/2005/8/layout/vList5"/>
    <dgm:cxn modelId="{0E83F893-3E47-4E9A-BF4E-B4DE016E67E2}" type="presParOf" srcId="{F4A5182B-12E7-4398-8D61-DBAB2AAE8551}" destId="{0F9FE63B-F4E5-4A33-8749-3B3880789325}" srcOrd="1" destOrd="0" presId="urn:microsoft.com/office/officeart/2005/8/layout/vList5"/>
    <dgm:cxn modelId="{99A87521-2A28-4511-83C9-662059589471}" type="presParOf" srcId="{F4A5182B-12E7-4398-8D61-DBAB2AAE8551}" destId="{77F3837E-B939-41A4-9E9D-2141BEA663DD}" srcOrd="2" destOrd="0" presId="urn:microsoft.com/office/officeart/2005/8/layout/vList5"/>
    <dgm:cxn modelId="{607230CD-512F-413C-B02A-89CFA15D9167}" type="presParOf" srcId="{77F3837E-B939-41A4-9E9D-2141BEA663DD}" destId="{ED60B589-A5EA-4D2A-A88E-D9299EB0E00A}" srcOrd="0" destOrd="0" presId="urn:microsoft.com/office/officeart/2005/8/layout/vList5"/>
    <dgm:cxn modelId="{F861661E-5734-4AE8-A0F8-70E9D64AB63D}" type="presParOf" srcId="{77F3837E-B939-41A4-9E9D-2141BEA663DD}" destId="{6E459F5A-A79F-427E-8FE6-B0C6823055C0}" srcOrd="1" destOrd="0" presId="urn:microsoft.com/office/officeart/2005/8/layout/vList5"/>
    <dgm:cxn modelId="{8FB50841-0A99-4AAD-9DDE-3F40AE0D7671}" type="presParOf" srcId="{F4A5182B-12E7-4398-8D61-DBAB2AAE8551}" destId="{8D4AD748-DFE5-4DC5-9A9E-D303F58399B8}" srcOrd="3" destOrd="0" presId="urn:microsoft.com/office/officeart/2005/8/layout/vList5"/>
    <dgm:cxn modelId="{358DCABD-F69A-451E-B780-28208933A7D3}" type="presParOf" srcId="{F4A5182B-12E7-4398-8D61-DBAB2AAE8551}" destId="{438EA2ED-9992-4B47-9A68-A322FCA145D5}" srcOrd="4" destOrd="0" presId="urn:microsoft.com/office/officeart/2005/8/layout/vList5"/>
    <dgm:cxn modelId="{78273A8C-FD7C-4718-9704-E5F8B76E1B73}" type="presParOf" srcId="{438EA2ED-9992-4B47-9A68-A322FCA145D5}" destId="{09529F8B-8899-4C67-8362-279A39619F67}" srcOrd="0" destOrd="0" presId="urn:microsoft.com/office/officeart/2005/8/layout/vList5"/>
    <dgm:cxn modelId="{75DEE474-2D42-43B4-BD4A-D0F7A697C245}" type="presParOf" srcId="{438EA2ED-9992-4B47-9A68-A322FCA145D5}" destId="{52703243-4DEE-445D-A42E-27C816321507}" srcOrd="1" destOrd="0" presId="urn:microsoft.com/office/officeart/2005/8/layout/vList5"/>
    <dgm:cxn modelId="{81697B93-E9C6-476A-A9F9-CCD06B06098D}" type="presParOf" srcId="{F4A5182B-12E7-4398-8D61-DBAB2AAE8551}" destId="{C75A833A-8F9C-4351-B06A-744712507812}" srcOrd="5" destOrd="0" presId="urn:microsoft.com/office/officeart/2005/8/layout/vList5"/>
    <dgm:cxn modelId="{9D093CF2-9CC0-4B6F-A34D-555AA759782A}" type="presParOf" srcId="{F4A5182B-12E7-4398-8D61-DBAB2AAE8551}" destId="{847039B1-FAA9-47D1-AF59-569CAEC12F89}" srcOrd="6" destOrd="0" presId="urn:microsoft.com/office/officeart/2005/8/layout/vList5"/>
    <dgm:cxn modelId="{17ADB897-5E28-4B44-BC5C-09B406C77886}" type="presParOf" srcId="{847039B1-FAA9-47D1-AF59-569CAEC12F89}" destId="{CEFC029D-DF88-4EDA-8E96-14DFA0586A4B}" srcOrd="0" destOrd="0" presId="urn:microsoft.com/office/officeart/2005/8/layout/vList5"/>
    <dgm:cxn modelId="{2A7750CF-169F-4EFF-B21A-91E3CAAB50B1}" type="presParOf" srcId="{847039B1-FAA9-47D1-AF59-569CAEC12F89}" destId="{6796528B-33B2-49E7-ADFD-FEA641CB27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77428-F36D-44AA-8F03-F6FEF1E64CEF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E429C3-D384-47B4-9795-6A100453FAC5}">
      <dgm:prSet phldrT="[Texto]"/>
      <dgm:spPr/>
      <dgm:t>
        <a:bodyPr/>
        <a:lstStyle/>
        <a:p>
          <a:r>
            <a:rPr lang="es-EC" dirty="0" smtClean="0"/>
            <a:t>MCCTH</a:t>
          </a:r>
          <a:endParaRPr lang="es-EC" dirty="0"/>
        </a:p>
      </dgm:t>
    </dgm:pt>
    <dgm:pt modelId="{47BCE557-5EC8-4402-B998-0B6BA30FA1BA}" type="parTrans" cxnId="{74B14550-D8BC-4C31-8F96-EA135A7DE3AD}">
      <dgm:prSet/>
      <dgm:spPr/>
      <dgm:t>
        <a:bodyPr/>
        <a:lstStyle/>
        <a:p>
          <a:endParaRPr lang="es-EC"/>
        </a:p>
      </dgm:t>
    </dgm:pt>
    <dgm:pt modelId="{B738B8C2-8F04-401B-9BA4-C29371243406}" type="sibTrans" cxnId="{74B14550-D8BC-4C31-8F96-EA135A7DE3AD}">
      <dgm:prSet/>
      <dgm:spPr/>
      <dgm:t>
        <a:bodyPr/>
        <a:lstStyle/>
        <a:p>
          <a:endParaRPr lang="es-EC"/>
        </a:p>
      </dgm:t>
    </dgm:pt>
    <dgm:pt modelId="{39304041-F089-4E4D-B38A-A2E7FC995357}">
      <dgm:prSet phldrT="[Texto]"/>
      <dgm:spPr/>
      <dgm:t>
        <a:bodyPr/>
        <a:lstStyle/>
        <a:p>
          <a:r>
            <a:rPr lang="es-EC" dirty="0" smtClean="0"/>
            <a:t>MCDS</a:t>
          </a:r>
          <a:endParaRPr lang="es-EC" dirty="0"/>
        </a:p>
      </dgm:t>
    </dgm:pt>
    <dgm:pt modelId="{EBDCD8A9-07EE-4BCA-813A-EEE4318569A6}" type="parTrans" cxnId="{F2259421-73C6-4748-AE3A-2DA45D98AF34}">
      <dgm:prSet/>
      <dgm:spPr/>
      <dgm:t>
        <a:bodyPr/>
        <a:lstStyle/>
        <a:p>
          <a:endParaRPr lang="es-EC"/>
        </a:p>
      </dgm:t>
    </dgm:pt>
    <dgm:pt modelId="{219B9B74-F72B-4ECD-9627-EBA9C1E42616}" type="sibTrans" cxnId="{F2259421-73C6-4748-AE3A-2DA45D98AF34}">
      <dgm:prSet/>
      <dgm:spPr/>
      <dgm:t>
        <a:bodyPr/>
        <a:lstStyle/>
        <a:p>
          <a:endParaRPr lang="es-EC"/>
        </a:p>
      </dgm:t>
    </dgm:pt>
    <dgm:pt modelId="{5AD010C7-44BF-400F-B774-6A50CA1342AC}">
      <dgm:prSet phldrT="[Texto]"/>
      <dgm:spPr/>
      <dgm:t>
        <a:bodyPr/>
        <a:lstStyle/>
        <a:p>
          <a:r>
            <a:rPr lang="es-EC" dirty="0" smtClean="0"/>
            <a:t>MCPATRIMONIO</a:t>
          </a:r>
          <a:endParaRPr lang="es-EC" dirty="0"/>
        </a:p>
      </dgm:t>
    </dgm:pt>
    <dgm:pt modelId="{E6A48AA5-BEBD-41CF-AA26-8E58ECC40710}" type="parTrans" cxnId="{C28BBAC6-125D-4924-BB63-979748AEDC0D}">
      <dgm:prSet/>
      <dgm:spPr/>
      <dgm:t>
        <a:bodyPr/>
        <a:lstStyle/>
        <a:p>
          <a:endParaRPr lang="es-EC"/>
        </a:p>
      </dgm:t>
    </dgm:pt>
    <dgm:pt modelId="{5B5DBE9A-5AB4-441A-96F8-5365CC0FBAAF}" type="sibTrans" cxnId="{C28BBAC6-125D-4924-BB63-979748AEDC0D}">
      <dgm:prSet/>
      <dgm:spPr/>
      <dgm:t>
        <a:bodyPr/>
        <a:lstStyle/>
        <a:p>
          <a:endParaRPr lang="es-EC"/>
        </a:p>
      </dgm:t>
    </dgm:pt>
    <dgm:pt modelId="{1C237F28-E44E-417E-9C83-E02FF114EA36}">
      <dgm:prSet phldrT="[Texto]"/>
      <dgm:spPr/>
      <dgm:t>
        <a:bodyPr/>
        <a:lstStyle/>
        <a:p>
          <a:r>
            <a:rPr lang="es-EC" dirty="0" smtClean="0"/>
            <a:t>MICSE</a:t>
          </a:r>
          <a:endParaRPr lang="es-EC" dirty="0"/>
        </a:p>
      </dgm:t>
    </dgm:pt>
    <dgm:pt modelId="{01C45606-7F6B-4C5D-8CE6-13C2E5294806}" type="parTrans" cxnId="{973F13D6-2475-4425-A736-A7DF6FB4D4B2}">
      <dgm:prSet/>
      <dgm:spPr/>
      <dgm:t>
        <a:bodyPr/>
        <a:lstStyle/>
        <a:p>
          <a:endParaRPr lang="es-EC"/>
        </a:p>
      </dgm:t>
    </dgm:pt>
    <dgm:pt modelId="{94865295-3472-4E37-AC35-E972226B81EC}" type="sibTrans" cxnId="{973F13D6-2475-4425-A736-A7DF6FB4D4B2}">
      <dgm:prSet/>
      <dgm:spPr/>
      <dgm:t>
        <a:bodyPr/>
        <a:lstStyle/>
        <a:p>
          <a:endParaRPr lang="es-EC"/>
        </a:p>
      </dgm:t>
    </dgm:pt>
    <dgm:pt modelId="{8F8EB3A0-C402-4FF9-93CE-2320193B34F9}">
      <dgm:prSet phldrT="[Texto]"/>
      <dgm:spPr/>
      <dgm:t>
        <a:bodyPr/>
        <a:lstStyle/>
        <a:p>
          <a:r>
            <a:rPr lang="es-EC" dirty="0" smtClean="0"/>
            <a:t>MCPE</a:t>
          </a:r>
          <a:endParaRPr lang="es-EC" dirty="0"/>
        </a:p>
      </dgm:t>
    </dgm:pt>
    <dgm:pt modelId="{861C8AEB-2808-4D23-B8D8-315DACF92C13}" type="parTrans" cxnId="{29D45B05-855D-4853-B549-FA6120256481}">
      <dgm:prSet/>
      <dgm:spPr/>
      <dgm:t>
        <a:bodyPr/>
        <a:lstStyle/>
        <a:p>
          <a:endParaRPr lang="es-EC"/>
        </a:p>
      </dgm:t>
    </dgm:pt>
    <dgm:pt modelId="{91FE908C-4DBA-4405-8073-EE01DAE21694}" type="sibTrans" cxnId="{29D45B05-855D-4853-B549-FA6120256481}">
      <dgm:prSet/>
      <dgm:spPr/>
      <dgm:t>
        <a:bodyPr/>
        <a:lstStyle/>
        <a:p>
          <a:endParaRPr lang="es-EC"/>
        </a:p>
      </dgm:t>
    </dgm:pt>
    <dgm:pt modelId="{BE885BC0-E0C5-452D-9BAC-4F16B8967363}">
      <dgm:prSet phldrT="[Texto]"/>
      <dgm:spPr/>
      <dgm:t>
        <a:bodyPr/>
        <a:lstStyle/>
        <a:p>
          <a:r>
            <a:rPr lang="es-EC" dirty="0" smtClean="0"/>
            <a:t>MCPEC</a:t>
          </a:r>
          <a:endParaRPr lang="es-EC" dirty="0"/>
        </a:p>
      </dgm:t>
    </dgm:pt>
    <dgm:pt modelId="{CE2773F2-8C03-4017-900D-9B4FAAFC72D5}" type="parTrans" cxnId="{43B6A71A-8D17-43A6-A30F-8D9674C14FD3}">
      <dgm:prSet/>
      <dgm:spPr/>
      <dgm:t>
        <a:bodyPr/>
        <a:lstStyle/>
        <a:p>
          <a:endParaRPr lang="es-EC"/>
        </a:p>
      </dgm:t>
    </dgm:pt>
    <dgm:pt modelId="{27584EC9-15AF-4673-866E-306C96957435}" type="sibTrans" cxnId="{43B6A71A-8D17-43A6-A30F-8D9674C14FD3}">
      <dgm:prSet/>
      <dgm:spPr/>
      <dgm:t>
        <a:bodyPr/>
        <a:lstStyle/>
        <a:p>
          <a:endParaRPr lang="es-EC"/>
        </a:p>
      </dgm:t>
    </dgm:pt>
    <dgm:pt modelId="{2E7F3F04-2A46-414D-A02A-0517D1387D66}">
      <dgm:prSet phldrT="[Texto]"/>
      <dgm:spPr/>
      <dgm:t>
        <a:bodyPr/>
        <a:lstStyle/>
        <a:p>
          <a:r>
            <a:rPr lang="es-EC" dirty="0" smtClean="0"/>
            <a:t>MCPGAD</a:t>
          </a:r>
          <a:endParaRPr lang="es-EC" dirty="0"/>
        </a:p>
      </dgm:t>
    </dgm:pt>
    <dgm:pt modelId="{BE2F1FB3-740D-4E67-B43F-CACB9A387CE0}" type="parTrans" cxnId="{482F3AA2-93CF-4CCD-88E8-0F2A93A0A2A0}">
      <dgm:prSet/>
      <dgm:spPr/>
      <dgm:t>
        <a:bodyPr/>
        <a:lstStyle/>
        <a:p>
          <a:endParaRPr lang="es-EC"/>
        </a:p>
      </dgm:t>
    </dgm:pt>
    <dgm:pt modelId="{F59EAD52-E529-4CB5-BBB0-A10F7D03F5AA}" type="sibTrans" cxnId="{482F3AA2-93CF-4CCD-88E8-0F2A93A0A2A0}">
      <dgm:prSet/>
      <dgm:spPr/>
      <dgm:t>
        <a:bodyPr/>
        <a:lstStyle/>
        <a:p>
          <a:endParaRPr lang="es-EC"/>
        </a:p>
      </dgm:t>
    </dgm:pt>
    <dgm:pt modelId="{04074333-31D0-48E6-A3C4-CDA0027FD1BC}">
      <dgm:prSet phldrT="[Texto]"/>
      <dgm:spPr/>
      <dgm:t>
        <a:bodyPr/>
        <a:lstStyle/>
        <a:p>
          <a:r>
            <a:rPr lang="es-EC" dirty="0" smtClean="0"/>
            <a:t>MCSEG</a:t>
          </a:r>
          <a:endParaRPr lang="es-EC" dirty="0"/>
        </a:p>
      </dgm:t>
    </dgm:pt>
    <dgm:pt modelId="{EE530CB0-CF14-4961-BD45-657146F9F379}" type="parTrans" cxnId="{F1D2228E-61C0-4D8A-BC1C-1C6FD8D7AF02}">
      <dgm:prSet/>
      <dgm:spPr/>
      <dgm:t>
        <a:bodyPr/>
        <a:lstStyle/>
        <a:p>
          <a:endParaRPr lang="es-EC"/>
        </a:p>
      </dgm:t>
    </dgm:pt>
    <dgm:pt modelId="{3AC05413-4B15-4781-8B27-2401FFD572E0}" type="sibTrans" cxnId="{F1D2228E-61C0-4D8A-BC1C-1C6FD8D7AF02}">
      <dgm:prSet/>
      <dgm:spPr/>
      <dgm:t>
        <a:bodyPr/>
        <a:lstStyle/>
        <a:p>
          <a:endParaRPr lang="es-EC"/>
        </a:p>
      </dgm:t>
    </dgm:pt>
    <dgm:pt modelId="{DBABE4B1-3DDE-4963-95CB-B36DD4FFEB13}" type="pres">
      <dgm:prSet presAssocID="{11B77428-F36D-44AA-8F03-F6FEF1E64CEF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974039CB-D44A-494E-AE6C-F72572A9F69F}" type="pres">
      <dgm:prSet presAssocID="{2CE429C3-D384-47B4-9795-6A100453FAC5}" presName="composite" presStyleCnt="0"/>
      <dgm:spPr/>
    </dgm:pt>
    <dgm:pt modelId="{F510C1A3-D593-4E38-BEE5-999B5C98D3CC}" type="pres">
      <dgm:prSet presAssocID="{2CE429C3-D384-47B4-9795-6A100453FAC5}" presName="Image" presStyleLbl="align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4CD070B-854F-4A11-AAF9-4823621472C9}" type="pres">
      <dgm:prSet presAssocID="{2CE429C3-D384-47B4-9795-6A100453FAC5}" presName="Paren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450A0-474C-4837-88F0-272146CE948D}" type="pres">
      <dgm:prSet presAssocID="{B738B8C2-8F04-401B-9BA4-C29371243406}" presName="sibTrans" presStyleCnt="0"/>
      <dgm:spPr/>
    </dgm:pt>
    <dgm:pt modelId="{CE09A5E1-C7C8-4402-9D5B-E1BDFA1E05C1}" type="pres">
      <dgm:prSet presAssocID="{39304041-F089-4E4D-B38A-A2E7FC995357}" presName="composite" presStyleCnt="0"/>
      <dgm:spPr/>
    </dgm:pt>
    <dgm:pt modelId="{38625486-EAAF-4911-87AB-8658801E009A}" type="pres">
      <dgm:prSet presAssocID="{39304041-F089-4E4D-B38A-A2E7FC995357}" presName="Image" presStyleLbl="align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3FCE9E1-D3D9-4447-93CB-AABC5B9B23AB}" type="pres">
      <dgm:prSet presAssocID="{39304041-F089-4E4D-B38A-A2E7FC995357}" presName="Paren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9DB3B-7C74-4963-A693-17155707A098}" type="pres">
      <dgm:prSet presAssocID="{219B9B74-F72B-4ECD-9627-EBA9C1E42616}" presName="sibTrans" presStyleCnt="0"/>
      <dgm:spPr/>
    </dgm:pt>
    <dgm:pt modelId="{37B04BEB-74E4-4AEF-B8C7-D86227DA8EC0}" type="pres">
      <dgm:prSet presAssocID="{5AD010C7-44BF-400F-B774-6A50CA1342AC}" presName="composite" presStyleCnt="0"/>
      <dgm:spPr/>
    </dgm:pt>
    <dgm:pt modelId="{9D393E78-3D24-4FF4-9D18-84E9ABCCFE74}" type="pres">
      <dgm:prSet presAssocID="{5AD010C7-44BF-400F-B774-6A50CA1342AC}" presName="Image" presStyleLbl="alignNode1" presStyleIdx="2" presStyleCnt="8" custLinFactNeighborX="0" custLinFactNeighborY="5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594D827-9D20-49CB-A226-6DBA543D694D}" type="pres">
      <dgm:prSet presAssocID="{5AD010C7-44BF-400F-B774-6A50CA1342AC}" presName="Paren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DAA14E-8F21-4133-9E06-20839C40F375}" type="pres">
      <dgm:prSet presAssocID="{5B5DBE9A-5AB4-441A-96F8-5365CC0FBAAF}" presName="sibTrans" presStyleCnt="0"/>
      <dgm:spPr/>
    </dgm:pt>
    <dgm:pt modelId="{35B78BB8-E256-4B27-B1A8-0B5899D2F4CE}" type="pres">
      <dgm:prSet presAssocID="{8F8EB3A0-C402-4FF9-93CE-2320193B34F9}" presName="composite" presStyleCnt="0"/>
      <dgm:spPr/>
    </dgm:pt>
    <dgm:pt modelId="{7EAAE573-5B9C-4797-92E2-C8A49DD852AE}" type="pres">
      <dgm:prSet presAssocID="{8F8EB3A0-C402-4FF9-93CE-2320193B34F9}" presName="Image" presStyleLbl="align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8EFA9E5-E05D-43C1-AEAD-54847CC9144B}" type="pres">
      <dgm:prSet presAssocID="{8F8EB3A0-C402-4FF9-93CE-2320193B34F9}" presName="Paren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1926DE-626F-4EF4-A654-C535C8FBD1ED}" type="pres">
      <dgm:prSet presAssocID="{91FE908C-4DBA-4405-8073-EE01DAE21694}" presName="sibTrans" presStyleCnt="0"/>
      <dgm:spPr/>
    </dgm:pt>
    <dgm:pt modelId="{3FBCEB61-0561-4CBD-82B4-A7AB39FDB5A0}" type="pres">
      <dgm:prSet presAssocID="{BE885BC0-E0C5-452D-9BAC-4F16B8967363}" presName="composite" presStyleCnt="0"/>
      <dgm:spPr/>
    </dgm:pt>
    <dgm:pt modelId="{6D48DC89-1574-4B72-9802-097B5BD61347}" type="pres">
      <dgm:prSet presAssocID="{BE885BC0-E0C5-452D-9BAC-4F16B8967363}" presName="Image" presStyleLbl="align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337C26C-6B32-4D13-9B22-5FF7BE116AB4}" type="pres">
      <dgm:prSet presAssocID="{BE885BC0-E0C5-452D-9BAC-4F16B8967363}" presName="Paren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EE523D-F3BA-4B34-BAF9-E7F029E5A5CA}" type="pres">
      <dgm:prSet presAssocID="{27584EC9-15AF-4673-866E-306C96957435}" presName="sibTrans" presStyleCnt="0"/>
      <dgm:spPr/>
    </dgm:pt>
    <dgm:pt modelId="{B4E7D037-537D-4126-842E-A2BDA8F4B6CF}" type="pres">
      <dgm:prSet presAssocID="{2E7F3F04-2A46-414D-A02A-0517D1387D66}" presName="composite" presStyleCnt="0"/>
      <dgm:spPr/>
    </dgm:pt>
    <dgm:pt modelId="{B3EEC84E-08B1-4D9F-847E-6076EF3C18CE}" type="pres">
      <dgm:prSet presAssocID="{2E7F3F04-2A46-414D-A02A-0517D1387D66}" presName="Image" presStyleLbl="align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AEB133A-009B-425D-B591-96855B6088C3}" type="pres">
      <dgm:prSet presAssocID="{2E7F3F04-2A46-414D-A02A-0517D1387D66}" presName="Paren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20561-EFB3-4068-BEC2-F1163B0C9C7D}" type="pres">
      <dgm:prSet presAssocID="{F59EAD52-E529-4CB5-BBB0-A10F7D03F5AA}" presName="sibTrans" presStyleCnt="0"/>
      <dgm:spPr/>
    </dgm:pt>
    <dgm:pt modelId="{01B4F8F8-9298-48C0-9AE9-077DF276493E}" type="pres">
      <dgm:prSet presAssocID="{04074333-31D0-48E6-A3C4-CDA0027FD1BC}" presName="composite" presStyleCnt="0"/>
      <dgm:spPr/>
    </dgm:pt>
    <dgm:pt modelId="{FF7F2A47-152F-4DB6-A8B7-52F1B9D292AD}" type="pres">
      <dgm:prSet presAssocID="{04074333-31D0-48E6-A3C4-CDA0027FD1BC}" presName="Image" presStyleLbl="align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729222-AC98-4709-8B24-1232277DFE46}" type="pres">
      <dgm:prSet presAssocID="{04074333-31D0-48E6-A3C4-CDA0027FD1BC}" presName="Paren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516178-6326-425A-8FC7-26C3695BF069}" type="pres">
      <dgm:prSet presAssocID="{3AC05413-4B15-4781-8B27-2401FFD572E0}" presName="sibTrans" presStyleCnt="0"/>
      <dgm:spPr/>
    </dgm:pt>
    <dgm:pt modelId="{8996B8FC-DC11-4C4C-90D5-EE36F93C29A5}" type="pres">
      <dgm:prSet presAssocID="{1C237F28-E44E-417E-9C83-E02FF114EA36}" presName="composite" presStyleCnt="0"/>
      <dgm:spPr/>
    </dgm:pt>
    <dgm:pt modelId="{2F395ED5-B8AE-4E90-A5EC-6D758D9B7BD2}" type="pres">
      <dgm:prSet presAssocID="{1C237F28-E44E-417E-9C83-E02FF114EA36}" presName="Image" presStyleLbl="align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1853229-E5FD-4225-869B-644C30D0BBE7}" type="pres">
      <dgm:prSet presAssocID="{1C237F28-E44E-417E-9C83-E02FF114EA36}" presName="Paren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1A4DFA-D709-4722-B5CB-FC6A30449A61}" type="presOf" srcId="{5AD010C7-44BF-400F-B774-6A50CA1342AC}" destId="{9594D827-9D20-49CB-A226-6DBA543D694D}" srcOrd="0" destOrd="0" presId="urn:microsoft.com/office/officeart/2008/layout/PictureAccentBlocks"/>
    <dgm:cxn modelId="{5EDA69DF-B7D9-4B36-9D14-3E1BFBE197F0}" type="presOf" srcId="{11B77428-F36D-44AA-8F03-F6FEF1E64CEF}" destId="{DBABE4B1-3DDE-4963-95CB-B36DD4FFEB13}" srcOrd="0" destOrd="0" presId="urn:microsoft.com/office/officeart/2008/layout/PictureAccentBlocks"/>
    <dgm:cxn modelId="{F2259421-73C6-4748-AE3A-2DA45D98AF34}" srcId="{11B77428-F36D-44AA-8F03-F6FEF1E64CEF}" destId="{39304041-F089-4E4D-B38A-A2E7FC995357}" srcOrd="1" destOrd="0" parTransId="{EBDCD8A9-07EE-4BCA-813A-EEE4318569A6}" sibTransId="{219B9B74-F72B-4ECD-9627-EBA9C1E42616}"/>
    <dgm:cxn modelId="{19B7B9B6-4855-4068-BD59-8981A386D3D1}" type="presOf" srcId="{2CE429C3-D384-47B4-9795-6A100453FAC5}" destId="{B4CD070B-854F-4A11-AAF9-4823621472C9}" srcOrd="0" destOrd="0" presId="urn:microsoft.com/office/officeart/2008/layout/PictureAccentBlocks"/>
    <dgm:cxn modelId="{8030D836-85AF-4CEB-8FE9-ED3B939B027A}" type="presOf" srcId="{8F8EB3A0-C402-4FF9-93CE-2320193B34F9}" destId="{18EFA9E5-E05D-43C1-AEAD-54847CC9144B}" srcOrd="0" destOrd="0" presId="urn:microsoft.com/office/officeart/2008/layout/PictureAccentBlocks"/>
    <dgm:cxn modelId="{29D45B05-855D-4853-B549-FA6120256481}" srcId="{11B77428-F36D-44AA-8F03-F6FEF1E64CEF}" destId="{8F8EB3A0-C402-4FF9-93CE-2320193B34F9}" srcOrd="3" destOrd="0" parTransId="{861C8AEB-2808-4D23-B8D8-315DACF92C13}" sibTransId="{91FE908C-4DBA-4405-8073-EE01DAE21694}"/>
    <dgm:cxn modelId="{74B14550-D8BC-4C31-8F96-EA135A7DE3AD}" srcId="{11B77428-F36D-44AA-8F03-F6FEF1E64CEF}" destId="{2CE429C3-D384-47B4-9795-6A100453FAC5}" srcOrd="0" destOrd="0" parTransId="{47BCE557-5EC8-4402-B998-0B6BA30FA1BA}" sibTransId="{B738B8C2-8F04-401B-9BA4-C29371243406}"/>
    <dgm:cxn modelId="{FC79A1BD-A6AB-4C61-9009-F847484E2FBC}" type="presOf" srcId="{39304041-F089-4E4D-B38A-A2E7FC995357}" destId="{C3FCE9E1-D3D9-4447-93CB-AABC5B9B23AB}" srcOrd="0" destOrd="0" presId="urn:microsoft.com/office/officeart/2008/layout/PictureAccentBlocks"/>
    <dgm:cxn modelId="{F1D2228E-61C0-4D8A-BC1C-1C6FD8D7AF02}" srcId="{11B77428-F36D-44AA-8F03-F6FEF1E64CEF}" destId="{04074333-31D0-48E6-A3C4-CDA0027FD1BC}" srcOrd="6" destOrd="0" parTransId="{EE530CB0-CF14-4961-BD45-657146F9F379}" sibTransId="{3AC05413-4B15-4781-8B27-2401FFD572E0}"/>
    <dgm:cxn modelId="{6CDE7B2F-5346-49A0-8F03-52A72D1CFA6F}" type="presOf" srcId="{04074333-31D0-48E6-A3C4-CDA0027FD1BC}" destId="{BC729222-AC98-4709-8B24-1232277DFE46}" srcOrd="0" destOrd="0" presId="urn:microsoft.com/office/officeart/2008/layout/PictureAccentBlocks"/>
    <dgm:cxn modelId="{43B6A71A-8D17-43A6-A30F-8D9674C14FD3}" srcId="{11B77428-F36D-44AA-8F03-F6FEF1E64CEF}" destId="{BE885BC0-E0C5-452D-9BAC-4F16B8967363}" srcOrd="4" destOrd="0" parTransId="{CE2773F2-8C03-4017-900D-9B4FAAFC72D5}" sibTransId="{27584EC9-15AF-4673-866E-306C96957435}"/>
    <dgm:cxn modelId="{53F3B73B-1084-4AD1-A08B-9A0D724BC608}" type="presOf" srcId="{1C237F28-E44E-417E-9C83-E02FF114EA36}" destId="{F1853229-E5FD-4225-869B-644C30D0BBE7}" srcOrd="0" destOrd="0" presId="urn:microsoft.com/office/officeart/2008/layout/PictureAccentBlocks"/>
    <dgm:cxn modelId="{973F13D6-2475-4425-A736-A7DF6FB4D4B2}" srcId="{11B77428-F36D-44AA-8F03-F6FEF1E64CEF}" destId="{1C237F28-E44E-417E-9C83-E02FF114EA36}" srcOrd="7" destOrd="0" parTransId="{01C45606-7F6B-4C5D-8CE6-13C2E5294806}" sibTransId="{94865295-3472-4E37-AC35-E972226B81EC}"/>
    <dgm:cxn modelId="{482F3AA2-93CF-4CCD-88E8-0F2A93A0A2A0}" srcId="{11B77428-F36D-44AA-8F03-F6FEF1E64CEF}" destId="{2E7F3F04-2A46-414D-A02A-0517D1387D66}" srcOrd="5" destOrd="0" parTransId="{BE2F1FB3-740D-4E67-B43F-CACB9A387CE0}" sibTransId="{F59EAD52-E529-4CB5-BBB0-A10F7D03F5AA}"/>
    <dgm:cxn modelId="{73010D91-5A87-4CF7-B4F7-FBB58D48ACE4}" type="presOf" srcId="{2E7F3F04-2A46-414D-A02A-0517D1387D66}" destId="{DAEB133A-009B-425D-B591-96855B6088C3}" srcOrd="0" destOrd="0" presId="urn:microsoft.com/office/officeart/2008/layout/PictureAccentBlocks"/>
    <dgm:cxn modelId="{C28BBAC6-125D-4924-BB63-979748AEDC0D}" srcId="{11B77428-F36D-44AA-8F03-F6FEF1E64CEF}" destId="{5AD010C7-44BF-400F-B774-6A50CA1342AC}" srcOrd="2" destOrd="0" parTransId="{E6A48AA5-BEBD-41CF-AA26-8E58ECC40710}" sibTransId="{5B5DBE9A-5AB4-441A-96F8-5365CC0FBAAF}"/>
    <dgm:cxn modelId="{3026D896-CF4B-4CB2-A2B9-8E0FF7573C0F}" type="presOf" srcId="{BE885BC0-E0C5-452D-9BAC-4F16B8967363}" destId="{9337C26C-6B32-4D13-9B22-5FF7BE116AB4}" srcOrd="0" destOrd="0" presId="urn:microsoft.com/office/officeart/2008/layout/PictureAccentBlocks"/>
    <dgm:cxn modelId="{048D99B0-7BE5-4984-8A2B-7E2008CA0D89}" type="presParOf" srcId="{DBABE4B1-3DDE-4963-95CB-B36DD4FFEB13}" destId="{974039CB-D44A-494E-AE6C-F72572A9F69F}" srcOrd="0" destOrd="0" presId="urn:microsoft.com/office/officeart/2008/layout/PictureAccentBlocks"/>
    <dgm:cxn modelId="{225CE42E-1C99-4268-981F-50FB34BC3F99}" type="presParOf" srcId="{974039CB-D44A-494E-AE6C-F72572A9F69F}" destId="{F510C1A3-D593-4E38-BEE5-999B5C98D3CC}" srcOrd="0" destOrd="0" presId="urn:microsoft.com/office/officeart/2008/layout/PictureAccentBlocks"/>
    <dgm:cxn modelId="{8C589733-BBE7-48FD-AC75-6B6C677C287E}" type="presParOf" srcId="{974039CB-D44A-494E-AE6C-F72572A9F69F}" destId="{B4CD070B-854F-4A11-AAF9-4823621472C9}" srcOrd="1" destOrd="0" presId="urn:microsoft.com/office/officeart/2008/layout/PictureAccentBlocks"/>
    <dgm:cxn modelId="{BEBE894F-2ED5-4913-BBCF-8B22022D8B34}" type="presParOf" srcId="{DBABE4B1-3DDE-4963-95CB-B36DD4FFEB13}" destId="{F16450A0-474C-4837-88F0-272146CE948D}" srcOrd="1" destOrd="0" presId="urn:microsoft.com/office/officeart/2008/layout/PictureAccentBlocks"/>
    <dgm:cxn modelId="{1B0CAB2F-DF31-4EE2-8ED9-5B5D528F43E3}" type="presParOf" srcId="{DBABE4B1-3DDE-4963-95CB-B36DD4FFEB13}" destId="{CE09A5E1-C7C8-4402-9D5B-E1BDFA1E05C1}" srcOrd="2" destOrd="0" presId="urn:microsoft.com/office/officeart/2008/layout/PictureAccentBlocks"/>
    <dgm:cxn modelId="{30309B0B-E137-4EA3-92C8-BA01243ECE51}" type="presParOf" srcId="{CE09A5E1-C7C8-4402-9D5B-E1BDFA1E05C1}" destId="{38625486-EAAF-4911-87AB-8658801E009A}" srcOrd="0" destOrd="0" presId="urn:microsoft.com/office/officeart/2008/layout/PictureAccentBlocks"/>
    <dgm:cxn modelId="{B6347D5D-9E1E-4F45-804E-371B03AA5E00}" type="presParOf" srcId="{CE09A5E1-C7C8-4402-9D5B-E1BDFA1E05C1}" destId="{C3FCE9E1-D3D9-4447-93CB-AABC5B9B23AB}" srcOrd="1" destOrd="0" presId="urn:microsoft.com/office/officeart/2008/layout/PictureAccentBlocks"/>
    <dgm:cxn modelId="{091F277E-8ECA-4D86-9877-7F95FBB565BF}" type="presParOf" srcId="{DBABE4B1-3DDE-4963-95CB-B36DD4FFEB13}" destId="{4FF9DB3B-7C74-4963-A693-17155707A098}" srcOrd="3" destOrd="0" presId="urn:microsoft.com/office/officeart/2008/layout/PictureAccentBlocks"/>
    <dgm:cxn modelId="{2E94792B-97A2-47BA-A3C4-31909A9EA62B}" type="presParOf" srcId="{DBABE4B1-3DDE-4963-95CB-B36DD4FFEB13}" destId="{37B04BEB-74E4-4AEF-B8C7-D86227DA8EC0}" srcOrd="4" destOrd="0" presId="urn:microsoft.com/office/officeart/2008/layout/PictureAccentBlocks"/>
    <dgm:cxn modelId="{21BAA2AB-19B2-486F-B219-57F24FCE6DF8}" type="presParOf" srcId="{37B04BEB-74E4-4AEF-B8C7-D86227DA8EC0}" destId="{9D393E78-3D24-4FF4-9D18-84E9ABCCFE74}" srcOrd="0" destOrd="0" presId="urn:microsoft.com/office/officeart/2008/layout/PictureAccentBlocks"/>
    <dgm:cxn modelId="{B0391B64-31E9-4971-B157-E5168A3A230F}" type="presParOf" srcId="{37B04BEB-74E4-4AEF-B8C7-D86227DA8EC0}" destId="{9594D827-9D20-49CB-A226-6DBA543D694D}" srcOrd="1" destOrd="0" presId="urn:microsoft.com/office/officeart/2008/layout/PictureAccentBlocks"/>
    <dgm:cxn modelId="{A06730CB-F20D-49E6-8E77-C5BB1D5A1C4D}" type="presParOf" srcId="{DBABE4B1-3DDE-4963-95CB-B36DD4FFEB13}" destId="{72DAA14E-8F21-4133-9E06-20839C40F375}" srcOrd="5" destOrd="0" presId="urn:microsoft.com/office/officeart/2008/layout/PictureAccentBlocks"/>
    <dgm:cxn modelId="{DD576FDA-945D-4423-86F9-A784387D2FEB}" type="presParOf" srcId="{DBABE4B1-3DDE-4963-95CB-B36DD4FFEB13}" destId="{35B78BB8-E256-4B27-B1A8-0B5899D2F4CE}" srcOrd="6" destOrd="0" presId="urn:microsoft.com/office/officeart/2008/layout/PictureAccentBlocks"/>
    <dgm:cxn modelId="{91822321-5612-47B2-AECD-ADAA326DF6EE}" type="presParOf" srcId="{35B78BB8-E256-4B27-B1A8-0B5899D2F4CE}" destId="{7EAAE573-5B9C-4797-92E2-C8A49DD852AE}" srcOrd="0" destOrd="0" presId="urn:microsoft.com/office/officeart/2008/layout/PictureAccentBlocks"/>
    <dgm:cxn modelId="{B51D5EFA-E46D-474F-ACE2-33A498F8088C}" type="presParOf" srcId="{35B78BB8-E256-4B27-B1A8-0B5899D2F4CE}" destId="{18EFA9E5-E05D-43C1-AEAD-54847CC9144B}" srcOrd="1" destOrd="0" presId="urn:microsoft.com/office/officeart/2008/layout/PictureAccentBlocks"/>
    <dgm:cxn modelId="{CCFF30F7-4F3C-4F59-9697-CC26A1B1069B}" type="presParOf" srcId="{DBABE4B1-3DDE-4963-95CB-B36DD4FFEB13}" destId="{EF1926DE-626F-4EF4-A654-C535C8FBD1ED}" srcOrd="7" destOrd="0" presId="urn:microsoft.com/office/officeart/2008/layout/PictureAccentBlocks"/>
    <dgm:cxn modelId="{96610512-9824-4384-AFE5-D2BB899BA393}" type="presParOf" srcId="{DBABE4B1-3DDE-4963-95CB-B36DD4FFEB13}" destId="{3FBCEB61-0561-4CBD-82B4-A7AB39FDB5A0}" srcOrd="8" destOrd="0" presId="urn:microsoft.com/office/officeart/2008/layout/PictureAccentBlocks"/>
    <dgm:cxn modelId="{610B248F-FC5A-40B8-9B1F-C4F97C13978A}" type="presParOf" srcId="{3FBCEB61-0561-4CBD-82B4-A7AB39FDB5A0}" destId="{6D48DC89-1574-4B72-9802-097B5BD61347}" srcOrd="0" destOrd="0" presId="urn:microsoft.com/office/officeart/2008/layout/PictureAccentBlocks"/>
    <dgm:cxn modelId="{EBBB6A3C-9393-4B3F-A6EE-BDA9BADEF772}" type="presParOf" srcId="{3FBCEB61-0561-4CBD-82B4-A7AB39FDB5A0}" destId="{9337C26C-6B32-4D13-9B22-5FF7BE116AB4}" srcOrd="1" destOrd="0" presId="urn:microsoft.com/office/officeart/2008/layout/PictureAccentBlocks"/>
    <dgm:cxn modelId="{6D7C22C4-8431-416B-BACE-DEAA982A712F}" type="presParOf" srcId="{DBABE4B1-3DDE-4963-95CB-B36DD4FFEB13}" destId="{A8EE523D-F3BA-4B34-BAF9-E7F029E5A5CA}" srcOrd="9" destOrd="0" presId="urn:microsoft.com/office/officeart/2008/layout/PictureAccentBlocks"/>
    <dgm:cxn modelId="{2B0F6964-64B0-4A69-83E9-A6B640C0E7CC}" type="presParOf" srcId="{DBABE4B1-3DDE-4963-95CB-B36DD4FFEB13}" destId="{B4E7D037-537D-4126-842E-A2BDA8F4B6CF}" srcOrd="10" destOrd="0" presId="urn:microsoft.com/office/officeart/2008/layout/PictureAccentBlocks"/>
    <dgm:cxn modelId="{031CAA62-1314-4709-B6A7-7A049279B072}" type="presParOf" srcId="{B4E7D037-537D-4126-842E-A2BDA8F4B6CF}" destId="{B3EEC84E-08B1-4D9F-847E-6076EF3C18CE}" srcOrd="0" destOrd="0" presId="urn:microsoft.com/office/officeart/2008/layout/PictureAccentBlocks"/>
    <dgm:cxn modelId="{BA40F7EC-93B0-4CA0-AADA-B09F2F9C503A}" type="presParOf" srcId="{B4E7D037-537D-4126-842E-A2BDA8F4B6CF}" destId="{DAEB133A-009B-425D-B591-96855B6088C3}" srcOrd="1" destOrd="0" presId="urn:microsoft.com/office/officeart/2008/layout/PictureAccentBlocks"/>
    <dgm:cxn modelId="{44D5F613-4AD6-45F2-BFFF-EDD350DF2290}" type="presParOf" srcId="{DBABE4B1-3DDE-4963-95CB-B36DD4FFEB13}" destId="{E5620561-EFB3-4068-BEC2-F1163B0C9C7D}" srcOrd="11" destOrd="0" presId="urn:microsoft.com/office/officeart/2008/layout/PictureAccentBlocks"/>
    <dgm:cxn modelId="{963E974C-54FD-45F6-9E0C-86FCAB002CA2}" type="presParOf" srcId="{DBABE4B1-3DDE-4963-95CB-B36DD4FFEB13}" destId="{01B4F8F8-9298-48C0-9AE9-077DF276493E}" srcOrd="12" destOrd="0" presId="urn:microsoft.com/office/officeart/2008/layout/PictureAccentBlocks"/>
    <dgm:cxn modelId="{C256226A-6463-4863-9F91-BBBEDEA28F41}" type="presParOf" srcId="{01B4F8F8-9298-48C0-9AE9-077DF276493E}" destId="{FF7F2A47-152F-4DB6-A8B7-52F1B9D292AD}" srcOrd="0" destOrd="0" presId="urn:microsoft.com/office/officeart/2008/layout/PictureAccentBlocks"/>
    <dgm:cxn modelId="{7F688555-6218-4428-BEDC-7D667EF7DB96}" type="presParOf" srcId="{01B4F8F8-9298-48C0-9AE9-077DF276493E}" destId="{BC729222-AC98-4709-8B24-1232277DFE46}" srcOrd="1" destOrd="0" presId="urn:microsoft.com/office/officeart/2008/layout/PictureAccentBlocks"/>
    <dgm:cxn modelId="{DD535A72-7EB1-48DB-B26B-9EB3258DC59B}" type="presParOf" srcId="{DBABE4B1-3DDE-4963-95CB-B36DD4FFEB13}" destId="{04516178-6326-425A-8FC7-26C3695BF069}" srcOrd="13" destOrd="0" presId="urn:microsoft.com/office/officeart/2008/layout/PictureAccentBlocks"/>
    <dgm:cxn modelId="{9655098E-82A1-4F72-BD06-260D823E3F42}" type="presParOf" srcId="{DBABE4B1-3DDE-4963-95CB-B36DD4FFEB13}" destId="{8996B8FC-DC11-4C4C-90D5-EE36F93C29A5}" srcOrd="14" destOrd="0" presId="urn:microsoft.com/office/officeart/2008/layout/PictureAccentBlocks"/>
    <dgm:cxn modelId="{FF44CC7C-DF62-4345-8837-728190720F1F}" type="presParOf" srcId="{8996B8FC-DC11-4C4C-90D5-EE36F93C29A5}" destId="{2F395ED5-B8AE-4E90-A5EC-6D758D9B7BD2}" srcOrd="0" destOrd="0" presId="urn:microsoft.com/office/officeart/2008/layout/PictureAccentBlocks"/>
    <dgm:cxn modelId="{CD557454-4BE0-4F92-8214-2CB1CF9754C0}" type="presParOf" srcId="{8996B8FC-DC11-4C4C-90D5-EE36F93C29A5}" destId="{F1853229-E5FD-4225-869B-644C30D0BBE7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1D2106-A304-4653-8E18-6E98BD8E69E8}" type="datetimeFigureOut">
              <a:rPr lang="es-ES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3D88A-973E-4F3F-834B-60163AAFC1F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08251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F1131A-410B-4195-A1D6-AF482795D34E}" type="datetimeFigureOut">
              <a:rPr lang="es-ES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D21B53-2373-4B3D-AE39-664D1499C97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91205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Presentcion</a:t>
            </a:r>
            <a:endParaRPr lang="es-EC" dirty="0" smtClean="0"/>
          </a:p>
          <a:p>
            <a:r>
              <a:rPr lang="es-EC" dirty="0" smtClean="0"/>
              <a:t>PNBV</a:t>
            </a:r>
            <a:r>
              <a:rPr lang="es-EC" baseline="0" dirty="0" smtClean="0"/>
              <a:t> Defensa</a:t>
            </a:r>
          </a:p>
          <a:p>
            <a:r>
              <a:rPr lang="es-EC" baseline="0" dirty="0" smtClean="0"/>
              <a:t>Escenario</a:t>
            </a:r>
          </a:p>
          <a:p>
            <a:r>
              <a:rPr lang="es-EC" baseline="0" dirty="0" smtClean="0"/>
              <a:t>Diagnóstico</a:t>
            </a:r>
          </a:p>
          <a:p>
            <a:r>
              <a:rPr lang="es-EC" baseline="0" dirty="0" smtClean="0"/>
              <a:t>Metodología</a:t>
            </a:r>
          </a:p>
          <a:p>
            <a:endParaRPr lang="es-EC" dirty="0" smtClean="0"/>
          </a:p>
          <a:p>
            <a:r>
              <a:rPr lang="es-EC" dirty="0" smtClean="0"/>
              <a:t>hsalazar@midena.gob.ec</a:t>
            </a:r>
          </a:p>
          <a:p>
            <a:r>
              <a:rPr lang="es-EC" dirty="0" smtClean="0"/>
              <a:t>vnieto@midena.gob.ec</a:t>
            </a:r>
          </a:p>
          <a:p>
            <a:r>
              <a:rPr lang="es-EC" smtClean="0"/>
              <a:t>V_nieto@yahoo.com</a:t>
            </a: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21B53-2373-4B3D-AE39-664D1499C974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----- Notas de la reunión (03/05/13 09:49) -----</a:t>
            </a:r>
          </a:p>
          <a:p>
            <a:r>
              <a:rPr lang="es-ES" dirty="0"/>
              <a:t>- </a:t>
            </a:r>
            <a:r>
              <a:rPr lang="es-ES" dirty="0" err="1"/>
              <a:t>Fander</a:t>
            </a:r>
            <a:r>
              <a:rPr lang="es-ES" dirty="0"/>
              <a:t>: Tres grandes bloques: programática, contenidos, impactos (modelos 2 y 3)</a:t>
            </a:r>
          </a:p>
          <a:p>
            <a:r>
              <a:rPr lang="es-ES" dirty="0"/>
              <a:t>- Videos: buen vivir y participación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4A365-4642-4AC4-9E00-0E11FEB669F0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50842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4A365-4642-4AC4-9E00-0E11FEB669F0}" type="slidenum">
              <a:rPr lang="es-EC" smtClean="0">
                <a:solidFill>
                  <a:prstClr val="black"/>
                </a:solidFill>
              </a:rPr>
              <a:pPr/>
              <a:t>10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13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40F3-3F92-1A4F-B992-AB665D81CBA2}" type="slidenum">
              <a:rPr lang="es-ES_tradnl" smtClean="0">
                <a:solidFill>
                  <a:prstClr val="black"/>
                </a:solidFill>
              </a:rPr>
              <a:pPr/>
              <a:t>11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7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40F3-3F92-1A4F-B992-AB665D81CBA2}" type="slidenum">
              <a:rPr lang="es-ES_tradnl" smtClean="0">
                <a:solidFill>
                  <a:prstClr val="black"/>
                </a:solidFill>
              </a:rPr>
              <a:pPr/>
              <a:t>12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74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923645-D868-467C-8ED8-E75CB6F8B326}" type="slidenum">
              <a:rPr lang="es-MX" smtClean="0">
                <a:latin typeface="Arial" pitchFamily="34" charset="0"/>
              </a:rPr>
              <a:pPr/>
              <a:t>17</a:t>
            </a:fld>
            <a:endParaRPr lang="es-MX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/>
          <p:nvPr userDrawn="1"/>
        </p:nvCxnSpPr>
        <p:spPr>
          <a:xfrm>
            <a:off x="2289175" y="3986213"/>
            <a:ext cx="6854825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9510" y="4142233"/>
            <a:ext cx="6854490" cy="238247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289510" y="2745678"/>
            <a:ext cx="6854490" cy="11430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54D3-1834-CB4F-A9DC-1A95DD39343C}" type="datetime1">
              <a:rPr lang="es-EC" smtClean="0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B885-2E18-4A1B-B890-88052479A70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ub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105524"/>
            <a:ext cx="91440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7"/>
          <p:cNvCxnSpPr/>
          <p:nvPr userDrawn="1"/>
        </p:nvCxnSpPr>
        <p:spPr>
          <a:xfrm>
            <a:off x="2289175" y="1878013"/>
            <a:ext cx="6854825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ítulo 9"/>
          <p:cNvSpPr>
            <a:spLocks noGrp="1"/>
          </p:cNvSpPr>
          <p:nvPr>
            <p:ph type="title"/>
          </p:nvPr>
        </p:nvSpPr>
        <p:spPr>
          <a:xfrm>
            <a:off x="2289510" y="637518"/>
            <a:ext cx="6704376" cy="11430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14"/>
          </p:nvPr>
        </p:nvSpPr>
        <p:spPr>
          <a:xfrm>
            <a:off x="2289510" y="2047680"/>
            <a:ext cx="6704376" cy="393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1A9C-CA2D-AF42-B4BA-EB394A51E6D0}" type="datetime1">
              <a:rPr lang="es-EC" smtClean="0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AC1B-6D75-4663-96D5-0758E6FB3B2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6105524"/>
            <a:ext cx="91440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7"/>
          <p:cNvCxnSpPr/>
          <p:nvPr userDrawn="1"/>
        </p:nvCxnSpPr>
        <p:spPr>
          <a:xfrm>
            <a:off x="0" y="1878013"/>
            <a:ext cx="3465513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5556"/>
            <a:ext cx="3008313" cy="106496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80961"/>
            <a:ext cx="5111750" cy="364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280961"/>
            <a:ext cx="3008313" cy="364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CC25-1DEB-264A-B769-F9B7086C60EC}" type="datetime1">
              <a:rPr lang="es-EC" smtClean="0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F036-A2F9-4062-8A49-B77AE5A85B0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olo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6105524"/>
            <a:ext cx="91440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6"/>
          <p:cNvCxnSpPr/>
          <p:nvPr userDrawn="1"/>
        </p:nvCxnSpPr>
        <p:spPr>
          <a:xfrm>
            <a:off x="0" y="1878013"/>
            <a:ext cx="3465513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715555"/>
            <a:ext cx="7015655" cy="1162457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2280961"/>
            <a:ext cx="8229600" cy="36460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167B-868B-8646-AAA3-65B1F5E20DDB}" type="datetime1">
              <a:rPr lang="es-EC" smtClean="0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88B4-CC62-45C1-85B3-3D5DE2B4CA8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A47F-5F31-467A-A700-3EEE1A0A6D6E}" type="datetimeFigureOut">
              <a:rPr lang="es-ES"/>
              <a:pPr>
                <a:defRPr/>
              </a:pPr>
              <a:t>08/05/2013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C702-D3F1-480B-B36B-E2E37C0EF8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C711-6290-C249-9957-3E894D02B3C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08/05/2013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886-24C4-C745-8256-5D28AE6F52D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28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48C-1584-8A4B-B31C-4B87A1DD8966}" type="datetimeFigureOut">
              <a:rPr lang="es-ES" smtClean="0"/>
              <a:pPr/>
              <a:t>08/05/2013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D24-4411-804C-B121-458F68E19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877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354013" y="957263"/>
            <a:ext cx="8229600" cy="6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803042"/>
            <a:ext cx="8229600" cy="415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71835-1AE1-7643-95A5-D1373E291B61}" type="datetime1">
              <a:rPr lang="es-EC" smtClean="0"/>
              <a:pPr>
                <a:defRPr/>
              </a:pPr>
              <a:t>08/05/2013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0013" y="1555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22ABAD-9430-480D-AFF7-FB4C7516CC4D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grpSp>
        <p:nvGrpSpPr>
          <p:cNvPr id="1031" name="Agrupar 6"/>
          <p:cNvGrpSpPr>
            <a:grpSpLocks/>
          </p:cNvGrpSpPr>
          <p:nvPr userDrawn="1"/>
        </p:nvGrpSpPr>
        <p:grpSpPr bwMode="auto">
          <a:xfrm>
            <a:off x="17463" y="20638"/>
            <a:ext cx="2241550" cy="723900"/>
            <a:chOff x="3378107" y="127820"/>
            <a:chExt cx="5686796" cy="1838266"/>
          </a:xfrm>
        </p:grpSpPr>
        <p:pic>
          <p:nvPicPr>
            <p:cNvPr id="1041" name="Imagen 7" descr="Senplades01.png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7222" y="393608"/>
              <a:ext cx="5071894" cy="137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ángulo redondeado 8"/>
            <p:cNvSpPr/>
            <p:nvPr userDrawn="1"/>
          </p:nvSpPr>
          <p:spPr>
            <a:xfrm>
              <a:off x="3378107" y="1583113"/>
              <a:ext cx="265813" cy="18543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0" name="Rectángulo redondeado 9"/>
            <p:cNvSpPr/>
            <p:nvPr userDrawn="1"/>
          </p:nvSpPr>
          <p:spPr>
            <a:xfrm>
              <a:off x="8799090" y="672042"/>
              <a:ext cx="265813" cy="18947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1" name="Rectángulo redondeado 10"/>
            <p:cNvSpPr/>
            <p:nvPr userDrawn="1"/>
          </p:nvSpPr>
          <p:spPr>
            <a:xfrm rot="16200000">
              <a:off x="5431994" y="168220"/>
              <a:ext cx="266065" cy="18526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2" name="Rectángulo redondeado 11"/>
            <p:cNvSpPr/>
            <p:nvPr userDrawn="1"/>
          </p:nvSpPr>
          <p:spPr>
            <a:xfrm rot="16200000">
              <a:off x="6167006" y="1738410"/>
              <a:ext cx="266065" cy="18929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</p:grpSp>
      <p:grpSp>
        <p:nvGrpSpPr>
          <p:cNvPr id="1032" name="Agrupar 17"/>
          <p:cNvGrpSpPr>
            <a:grpSpLocks/>
          </p:cNvGrpSpPr>
          <p:nvPr userDrawn="1"/>
        </p:nvGrpSpPr>
        <p:grpSpPr bwMode="auto">
          <a:xfrm rot="10800000">
            <a:off x="8686800" y="215900"/>
            <a:ext cx="457200" cy="230188"/>
            <a:chOff x="0" y="6192345"/>
            <a:chExt cx="2115312" cy="164004"/>
          </a:xfrm>
        </p:grpSpPr>
        <p:sp>
          <p:nvSpPr>
            <p:cNvPr id="15" name="Rectángulo 14"/>
            <p:cNvSpPr/>
            <p:nvPr userDrawn="1"/>
          </p:nvSpPr>
          <p:spPr>
            <a:xfrm>
              <a:off x="1057656" y="6192345"/>
              <a:ext cx="455380" cy="164004"/>
            </a:xfrm>
            <a:prstGeom prst="rect">
              <a:avLst/>
            </a:prstGeom>
            <a:solidFill>
              <a:srgbClr val="014D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1659932" y="6192345"/>
              <a:ext cx="455380" cy="164004"/>
            </a:xfrm>
            <a:prstGeom prst="rect">
              <a:avLst/>
            </a:prstGeom>
            <a:solidFill>
              <a:srgbClr val="EB0D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7" name="Rectángulo 16"/>
            <p:cNvSpPr/>
            <p:nvPr userDrawn="1"/>
          </p:nvSpPr>
          <p:spPr>
            <a:xfrm>
              <a:off x="0" y="6192345"/>
              <a:ext cx="910759" cy="164004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</p:grpSp>
      <p:cxnSp>
        <p:nvCxnSpPr>
          <p:cNvPr id="14" name="Conector recto 13"/>
          <p:cNvCxnSpPr/>
          <p:nvPr userDrawn="1"/>
        </p:nvCxnSpPr>
        <p:spPr>
          <a:xfrm>
            <a:off x="2332038" y="382588"/>
            <a:ext cx="5607050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1"/>
          <p:cNvSpPr/>
          <p:nvPr userDrawn="1"/>
        </p:nvSpPr>
        <p:spPr>
          <a:xfrm>
            <a:off x="1039813" y="6704192"/>
            <a:ext cx="439737" cy="91816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8" name="Rectángulo 22"/>
          <p:cNvSpPr/>
          <p:nvPr userDrawn="1"/>
        </p:nvSpPr>
        <p:spPr>
          <a:xfrm>
            <a:off x="1638300" y="6704192"/>
            <a:ext cx="441325" cy="91816"/>
          </a:xfrm>
          <a:prstGeom prst="rect">
            <a:avLst/>
          </a:prstGeom>
          <a:solidFill>
            <a:srgbClr val="EB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9" name="Rectángulo 23"/>
          <p:cNvSpPr/>
          <p:nvPr userDrawn="1"/>
        </p:nvSpPr>
        <p:spPr>
          <a:xfrm>
            <a:off x="0" y="6704192"/>
            <a:ext cx="881063" cy="91816"/>
          </a:xfrm>
          <a:prstGeom prst="rect">
            <a:avLst/>
          </a:prstGeom>
          <a:solidFill>
            <a:srgbClr val="FF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0" name="Rectángulo 24"/>
          <p:cNvSpPr/>
          <p:nvPr userDrawn="1"/>
        </p:nvSpPr>
        <p:spPr>
          <a:xfrm>
            <a:off x="2238375" y="6704192"/>
            <a:ext cx="6905625" cy="91816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8" r:id="rId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404745"/>
            <a:ext cx="7772400" cy="7804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sz="5300" dirty="0" smtClean="0"/>
              <a:t>Planificación Nacional</a:t>
            </a:r>
            <a:r>
              <a:rPr lang="es-EC" dirty="0" smtClean="0"/>
              <a:t/>
            </a:r>
            <a:br>
              <a:rPr lang="es-EC" dirty="0" smtClean="0"/>
            </a:br>
            <a:endParaRPr lang="es-ES" sz="4400" b="1" dirty="0">
              <a:solidFill>
                <a:srgbClr val="000000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25880"/>
          </a:xfrm>
        </p:spPr>
        <p:txBody>
          <a:bodyPr/>
          <a:lstStyle/>
          <a:p>
            <a:pPr marL="342900" indent="-334963" algn="r">
              <a:spcBef>
                <a:spcPts val="638"/>
              </a:spcBef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2000" dirty="0" smtClean="0"/>
              <a:t>Subsecretaría de Planificación Nacional, Territorial y Políticas Públicas</a:t>
            </a:r>
          </a:p>
          <a:p>
            <a:pPr marL="342900" indent="-334963" algn="r">
              <a:spcBef>
                <a:spcPts val="638"/>
              </a:spcBef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2000" dirty="0" smtClean="0"/>
              <a:t>Quito, 8 de mayo de 2013</a:t>
            </a:r>
          </a:p>
        </p:txBody>
      </p:sp>
    </p:spTree>
    <p:extLst>
      <p:ext uri="{BB962C8B-B14F-4D97-AF65-F5344CB8AC3E}">
        <p14:creationId xmlns="" xmlns:p14="http://schemas.microsoft.com/office/powerpoint/2010/main" val="42165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43710" y="1181975"/>
            <a:ext cx="8132746" cy="5501726"/>
            <a:chOff x="543710" y="1239641"/>
            <a:chExt cx="8132746" cy="5501726"/>
          </a:xfrm>
        </p:grpSpPr>
        <p:sp>
          <p:nvSpPr>
            <p:cNvPr id="6" name="5 Forma libre"/>
            <p:cNvSpPr/>
            <p:nvPr/>
          </p:nvSpPr>
          <p:spPr>
            <a:xfrm>
              <a:off x="543710" y="1239641"/>
              <a:ext cx="8132746" cy="1719289"/>
            </a:xfrm>
            <a:custGeom>
              <a:avLst/>
              <a:gdLst>
                <a:gd name="connsiteX0" fmla="*/ 0 w 8132746"/>
                <a:gd name="connsiteY0" fmla="*/ 171929 h 1719289"/>
                <a:gd name="connsiteX1" fmla="*/ 171929 w 8132746"/>
                <a:gd name="connsiteY1" fmla="*/ 0 h 1719289"/>
                <a:gd name="connsiteX2" fmla="*/ 7960817 w 8132746"/>
                <a:gd name="connsiteY2" fmla="*/ 0 h 1719289"/>
                <a:gd name="connsiteX3" fmla="*/ 8132746 w 8132746"/>
                <a:gd name="connsiteY3" fmla="*/ 171929 h 1719289"/>
                <a:gd name="connsiteX4" fmla="*/ 8132746 w 8132746"/>
                <a:gd name="connsiteY4" fmla="*/ 1547360 h 1719289"/>
                <a:gd name="connsiteX5" fmla="*/ 7960817 w 8132746"/>
                <a:gd name="connsiteY5" fmla="*/ 1719289 h 1719289"/>
                <a:gd name="connsiteX6" fmla="*/ 171929 w 8132746"/>
                <a:gd name="connsiteY6" fmla="*/ 1719289 h 1719289"/>
                <a:gd name="connsiteX7" fmla="*/ 0 w 8132746"/>
                <a:gd name="connsiteY7" fmla="*/ 1547360 h 1719289"/>
                <a:gd name="connsiteX8" fmla="*/ 0 w 8132746"/>
                <a:gd name="connsiteY8" fmla="*/ 171929 h 17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2746" h="1719289">
                  <a:moveTo>
                    <a:pt x="0" y="171929"/>
                  </a:moveTo>
                  <a:cubicBezTo>
                    <a:pt x="0" y="76975"/>
                    <a:pt x="76975" y="0"/>
                    <a:pt x="171929" y="0"/>
                  </a:cubicBezTo>
                  <a:lnTo>
                    <a:pt x="7960817" y="0"/>
                  </a:lnTo>
                  <a:cubicBezTo>
                    <a:pt x="8055771" y="0"/>
                    <a:pt x="8132746" y="76975"/>
                    <a:pt x="8132746" y="171929"/>
                  </a:cubicBezTo>
                  <a:lnTo>
                    <a:pt x="8132746" y="1547360"/>
                  </a:lnTo>
                  <a:cubicBezTo>
                    <a:pt x="8132746" y="1642314"/>
                    <a:pt x="8055771" y="1719289"/>
                    <a:pt x="7960817" y="1719289"/>
                  </a:cubicBezTo>
                  <a:lnTo>
                    <a:pt x="171929" y="1719289"/>
                  </a:lnTo>
                  <a:cubicBezTo>
                    <a:pt x="76975" y="1719289"/>
                    <a:pt x="0" y="1642314"/>
                    <a:pt x="0" y="1547360"/>
                  </a:cubicBezTo>
                  <a:lnTo>
                    <a:pt x="0" y="1719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398" tIns="121920" rIns="121921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kern="1200" dirty="0" smtClean="0"/>
                <a:t>Derechos para el Buen Vivir</a:t>
              </a: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715638" y="1411569"/>
              <a:ext cx="1626549" cy="1375431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543710" y="3130859"/>
              <a:ext cx="8132746" cy="1719289"/>
            </a:xfrm>
            <a:custGeom>
              <a:avLst/>
              <a:gdLst>
                <a:gd name="connsiteX0" fmla="*/ 0 w 8132746"/>
                <a:gd name="connsiteY0" fmla="*/ 171929 h 1719289"/>
                <a:gd name="connsiteX1" fmla="*/ 171929 w 8132746"/>
                <a:gd name="connsiteY1" fmla="*/ 0 h 1719289"/>
                <a:gd name="connsiteX2" fmla="*/ 7960817 w 8132746"/>
                <a:gd name="connsiteY2" fmla="*/ 0 h 1719289"/>
                <a:gd name="connsiteX3" fmla="*/ 8132746 w 8132746"/>
                <a:gd name="connsiteY3" fmla="*/ 171929 h 1719289"/>
                <a:gd name="connsiteX4" fmla="*/ 8132746 w 8132746"/>
                <a:gd name="connsiteY4" fmla="*/ 1547360 h 1719289"/>
                <a:gd name="connsiteX5" fmla="*/ 7960817 w 8132746"/>
                <a:gd name="connsiteY5" fmla="*/ 1719289 h 1719289"/>
                <a:gd name="connsiteX6" fmla="*/ 171929 w 8132746"/>
                <a:gd name="connsiteY6" fmla="*/ 1719289 h 1719289"/>
                <a:gd name="connsiteX7" fmla="*/ 0 w 8132746"/>
                <a:gd name="connsiteY7" fmla="*/ 1547360 h 1719289"/>
                <a:gd name="connsiteX8" fmla="*/ 0 w 8132746"/>
                <a:gd name="connsiteY8" fmla="*/ 171929 h 17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2746" h="1719289">
                  <a:moveTo>
                    <a:pt x="0" y="171929"/>
                  </a:moveTo>
                  <a:cubicBezTo>
                    <a:pt x="0" y="76975"/>
                    <a:pt x="76975" y="0"/>
                    <a:pt x="171929" y="0"/>
                  </a:cubicBezTo>
                  <a:lnTo>
                    <a:pt x="7960817" y="0"/>
                  </a:lnTo>
                  <a:cubicBezTo>
                    <a:pt x="8055771" y="0"/>
                    <a:pt x="8132746" y="76975"/>
                    <a:pt x="8132746" y="171929"/>
                  </a:cubicBezTo>
                  <a:lnTo>
                    <a:pt x="8132746" y="1547360"/>
                  </a:lnTo>
                  <a:cubicBezTo>
                    <a:pt x="8132746" y="1642314"/>
                    <a:pt x="8055771" y="1719289"/>
                    <a:pt x="7960817" y="1719289"/>
                  </a:cubicBezTo>
                  <a:lnTo>
                    <a:pt x="171929" y="1719289"/>
                  </a:lnTo>
                  <a:cubicBezTo>
                    <a:pt x="76975" y="1719289"/>
                    <a:pt x="0" y="1642314"/>
                    <a:pt x="0" y="1547360"/>
                  </a:cubicBezTo>
                  <a:lnTo>
                    <a:pt x="0" y="1719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398" tIns="121920" rIns="121921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kern="1200" dirty="0" smtClean="0"/>
                <a:t>Modo de acumulación</a:t>
              </a:r>
              <a:endParaRPr lang="es-EC" sz="3200" kern="1200" dirty="0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715638" y="3302788"/>
              <a:ext cx="1626549" cy="1375431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543710" y="5022078"/>
              <a:ext cx="8132746" cy="1719289"/>
            </a:xfrm>
            <a:custGeom>
              <a:avLst/>
              <a:gdLst>
                <a:gd name="connsiteX0" fmla="*/ 0 w 8132746"/>
                <a:gd name="connsiteY0" fmla="*/ 171929 h 1719289"/>
                <a:gd name="connsiteX1" fmla="*/ 171929 w 8132746"/>
                <a:gd name="connsiteY1" fmla="*/ 0 h 1719289"/>
                <a:gd name="connsiteX2" fmla="*/ 7960817 w 8132746"/>
                <a:gd name="connsiteY2" fmla="*/ 0 h 1719289"/>
                <a:gd name="connsiteX3" fmla="*/ 8132746 w 8132746"/>
                <a:gd name="connsiteY3" fmla="*/ 171929 h 1719289"/>
                <a:gd name="connsiteX4" fmla="*/ 8132746 w 8132746"/>
                <a:gd name="connsiteY4" fmla="*/ 1547360 h 1719289"/>
                <a:gd name="connsiteX5" fmla="*/ 7960817 w 8132746"/>
                <a:gd name="connsiteY5" fmla="*/ 1719289 h 1719289"/>
                <a:gd name="connsiteX6" fmla="*/ 171929 w 8132746"/>
                <a:gd name="connsiteY6" fmla="*/ 1719289 h 1719289"/>
                <a:gd name="connsiteX7" fmla="*/ 0 w 8132746"/>
                <a:gd name="connsiteY7" fmla="*/ 1547360 h 1719289"/>
                <a:gd name="connsiteX8" fmla="*/ 0 w 8132746"/>
                <a:gd name="connsiteY8" fmla="*/ 171929 h 17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2746" h="1719289">
                  <a:moveTo>
                    <a:pt x="0" y="171929"/>
                  </a:moveTo>
                  <a:cubicBezTo>
                    <a:pt x="0" y="76975"/>
                    <a:pt x="76975" y="0"/>
                    <a:pt x="171929" y="0"/>
                  </a:cubicBezTo>
                  <a:lnTo>
                    <a:pt x="7960817" y="0"/>
                  </a:lnTo>
                  <a:cubicBezTo>
                    <a:pt x="8055771" y="0"/>
                    <a:pt x="8132746" y="76975"/>
                    <a:pt x="8132746" y="171929"/>
                  </a:cubicBezTo>
                  <a:lnTo>
                    <a:pt x="8132746" y="1547360"/>
                  </a:lnTo>
                  <a:cubicBezTo>
                    <a:pt x="8132746" y="1642314"/>
                    <a:pt x="8055771" y="1719289"/>
                    <a:pt x="7960817" y="1719289"/>
                  </a:cubicBezTo>
                  <a:lnTo>
                    <a:pt x="171929" y="1719289"/>
                  </a:lnTo>
                  <a:cubicBezTo>
                    <a:pt x="76975" y="1719289"/>
                    <a:pt x="0" y="1642314"/>
                    <a:pt x="0" y="1547360"/>
                  </a:cubicBezTo>
                  <a:lnTo>
                    <a:pt x="0" y="1719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398" tIns="121920" rIns="121921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kern="1200" dirty="0" smtClean="0"/>
                <a:t>Poder popular y Estado</a:t>
              </a:r>
              <a:endParaRPr lang="es-EC" sz="3200" kern="1200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715638" y="5194007"/>
              <a:ext cx="1626549" cy="1375431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CuadroTexto 3"/>
          <p:cNvSpPr txBox="1"/>
          <p:nvPr/>
        </p:nvSpPr>
        <p:spPr>
          <a:xfrm>
            <a:off x="1539240" y="213360"/>
            <a:ext cx="7281232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r" defTabSz="457200">
              <a:lnSpc>
                <a:spcPct val="80000"/>
              </a:lnSpc>
              <a:spcBef>
                <a:spcPct val="0"/>
              </a:spcBef>
              <a:buNone/>
              <a:defRPr sz="4400" b="1">
                <a:solidFill>
                  <a:srgbClr val="014D9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3200" dirty="0" smtClean="0"/>
              <a:t>Estructura de Objetivos del PNBV 2013 - 2017</a:t>
            </a:r>
            <a:endParaRPr lang="es-E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23469" y="156959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s-ES" sz="2000" b="1" dirty="0" err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794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7"/>
          <p:cNvSpPr/>
          <p:nvPr/>
        </p:nvSpPr>
        <p:spPr>
          <a:xfrm>
            <a:off x="785786" y="4814438"/>
            <a:ext cx="7715304" cy="8291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5: </a:t>
            </a:r>
            <a:r>
              <a:rPr lang="es-EC" b="1" dirty="0">
                <a:solidFill>
                  <a:prstClr val="black"/>
                </a:solidFill>
              </a:rPr>
              <a:t>Consolidar la transformación de la justicia y fortalecer la seguridad ciudadana,  en estricto respeto a los Derechos Humanos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16"/>
          <p:cNvSpPr/>
          <p:nvPr/>
        </p:nvSpPr>
        <p:spPr>
          <a:xfrm>
            <a:off x="781065" y="3712545"/>
            <a:ext cx="7720025" cy="9309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4: </a:t>
            </a:r>
            <a:r>
              <a:rPr lang="es-EC" b="1" dirty="0">
                <a:solidFill>
                  <a:prstClr val="black"/>
                </a:solidFill>
              </a:rPr>
              <a:t>Construir espacios de encuentro común y fortalecer la identidad nacional, las identidades diversas, la plurinacionalidad y la interculturalidad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Rectángulo redondeado 30"/>
          <p:cNvSpPr/>
          <p:nvPr/>
        </p:nvSpPr>
        <p:spPr>
          <a:xfrm>
            <a:off x="785786" y="1357299"/>
            <a:ext cx="7643866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1: </a:t>
            </a:r>
            <a:r>
              <a:rPr lang="es-EC" b="1" dirty="0">
                <a:solidFill>
                  <a:prstClr val="black"/>
                </a:solidFill>
              </a:rPr>
              <a:t>Auspiciar la igualdad, la cohesión, la inclusión y la equidad social y territorial, en la diversidad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Rectángulo redondeado 31"/>
          <p:cNvSpPr/>
          <p:nvPr/>
        </p:nvSpPr>
        <p:spPr>
          <a:xfrm>
            <a:off x="785786" y="2285992"/>
            <a:ext cx="7643866" cy="545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2: Mejorar la calidad de vida de la población</a:t>
            </a:r>
          </a:p>
        </p:txBody>
      </p:sp>
      <p:sp>
        <p:nvSpPr>
          <p:cNvPr id="9" name="Rectángulo redondeado 32"/>
          <p:cNvSpPr/>
          <p:nvPr/>
        </p:nvSpPr>
        <p:spPr>
          <a:xfrm>
            <a:off x="785786" y="2957272"/>
            <a:ext cx="7688194" cy="6146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3: </a:t>
            </a:r>
            <a:r>
              <a:rPr lang="es-EC" b="1" dirty="0">
                <a:solidFill>
                  <a:prstClr val="black"/>
                </a:solidFill>
              </a:rPr>
              <a:t>Fortalecer las capacidades y potencialidades de las personas a lo largo de la vida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0" name="Rectángulo redondeado 33"/>
          <p:cNvSpPr/>
          <p:nvPr/>
        </p:nvSpPr>
        <p:spPr>
          <a:xfrm>
            <a:off x="785786" y="5812490"/>
            <a:ext cx="7715304" cy="7597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6: </a:t>
            </a:r>
            <a:r>
              <a:rPr lang="es-EC" b="1" dirty="0">
                <a:solidFill>
                  <a:prstClr val="black"/>
                </a:solidFill>
              </a:rPr>
              <a:t>Garantizar los derechos de la naturaleza y promover la sostenibilidad territorial y global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802348" y="88539"/>
            <a:ext cx="7067332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r" defTabSz="457200">
              <a:lnSpc>
                <a:spcPct val="80000"/>
              </a:lnSpc>
              <a:spcBef>
                <a:spcPct val="0"/>
              </a:spcBef>
              <a:buNone/>
              <a:defRPr sz="4400" b="1">
                <a:solidFill>
                  <a:srgbClr val="014D9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4000" dirty="0" smtClean="0"/>
              <a:t>Derechos para el Buen Vivir</a:t>
            </a:r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24707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8"/>
          <p:cNvSpPr/>
          <p:nvPr/>
        </p:nvSpPr>
        <p:spPr>
          <a:xfrm>
            <a:off x="785786" y="2708920"/>
            <a:ext cx="7643866" cy="6497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9: </a:t>
            </a:r>
            <a:r>
              <a:rPr lang="es-EC" b="1" dirty="0">
                <a:solidFill>
                  <a:prstClr val="black"/>
                </a:solidFill>
              </a:rPr>
              <a:t>Impulsar la transformación de la matriz productiva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" name="Rectángulo redondeado 11"/>
          <p:cNvSpPr/>
          <p:nvPr/>
        </p:nvSpPr>
        <p:spPr>
          <a:xfrm>
            <a:off x="785786" y="3426570"/>
            <a:ext cx="7643866" cy="7225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10: </a:t>
            </a:r>
            <a:r>
              <a:rPr lang="es-EC" b="1" dirty="0">
                <a:solidFill>
                  <a:prstClr val="black"/>
                </a:solidFill>
              </a:rPr>
              <a:t>Asegurar la gestión soberana y eficiente de los sectores estratégicos, en el marco de la transformación industrial y tecnológica del País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2" name="Rectángulo redondeado 35"/>
          <p:cNvSpPr/>
          <p:nvPr/>
        </p:nvSpPr>
        <p:spPr>
          <a:xfrm>
            <a:off x="785786" y="1988840"/>
            <a:ext cx="7643867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8: </a:t>
            </a:r>
            <a:r>
              <a:rPr lang="es-EC" b="1" dirty="0">
                <a:solidFill>
                  <a:prstClr val="black"/>
                </a:solidFill>
              </a:rPr>
              <a:t>Garantizar el trabajo digno en todas sus formas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8" name="Rectángulo redondeado 36"/>
          <p:cNvSpPr/>
          <p:nvPr/>
        </p:nvSpPr>
        <p:spPr>
          <a:xfrm>
            <a:off x="785786" y="1196752"/>
            <a:ext cx="764386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7: </a:t>
            </a:r>
            <a:r>
              <a:rPr lang="es-EC" b="1" dirty="0">
                <a:solidFill>
                  <a:prstClr val="black"/>
                </a:solidFill>
              </a:rPr>
              <a:t>Consolidar el sistema económico social y solidario, de forma sostenible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627784" y="213360"/>
            <a:ext cx="6192688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r" defTabSz="457200">
              <a:lnSpc>
                <a:spcPct val="80000"/>
              </a:lnSpc>
              <a:spcBef>
                <a:spcPct val="0"/>
              </a:spcBef>
              <a:buNone/>
              <a:defRPr sz="4400" b="1">
                <a:solidFill>
                  <a:srgbClr val="014D9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3600" dirty="0" smtClean="0"/>
              <a:t>Modo de acumulación </a:t>
            </a:r>
            <a:endParaRPr lang="es-ES" sz="3600" dirty="0"/>
          </a:p>
        </p:txBody>
      </p:sp>
      <p:sp>
        <p:nvSpPr>
          <p:cNvPr id="8" name="Rectángulo redondeado 9"/>
          <p:cNvSpPr/>
          <p:nvPr/>
        </p:nvSpPr>
        <p:spPr>
          <a:xfrm>
            <a:off x="683568" y="5877272"/>
            <a:ext cx="7834206" cy="8326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12: </a:t>
            </a:r>
            <a:r>
              <a:rPr lang="es-EC" b="1" dirty="0">
                <a:solidFill>
                  <a:prstClr val="black"/>
                </a:solidFill>
              </a:rPr>
              <a:t>Consolidar el Estado democrático y la construcción del poder social para el Buen Vivir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9" name="Rectángulo redondeado 34"/>
          <p:cNvSpPr/>
          <p:nvPr/>
        </p:nvSpPr>
        <p:spPr>
          <a:xfrm>
            <a:off x="785785" y="4226218"/>
            <a:ext cx="7643867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black"/>
                </a:solidFill>
              </a:rPr>
              <a:t>11: </a:t>
            </a:r>
            <a:r>
              <a:rPr lang="es-EC" b="1" dirty="0">
                <a:solidFill>
                  <a:prstClr val="black"/>
                </a:solidFill>
              </a:rPr>
              <a:t>Garantizar la soberanía y la paz, profundizar la inserción estratégica en el mundo y la integración latinoamericana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547664" y="4972647"/>
            <a:ext cx="6264696" cy="832617"/>
          </a:xfrm>
          <a:prstGeom prst="roundRect">
            <a:avLst/>
          </a:prstGeom>
          <a:solidFill>
            <a:srgbClr val="FFC000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1F497D">
                    <a:lumMod val="50000"/>
                  </a:srgbClr>
                </a:solidFill>
              </a:rPr>
              <a:t>Poder Popular y Estado</a:t>
            </a:r>
            <a:endParaRPr lang="es-ES" sz="24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8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Planificación sectorial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92367" y="1455839"/>
          <a:ext cx="7345472" cy="51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757734"/>
            <a:ext cx="9144000" cy="57639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914400" lvl="1" indent="-457200" algn="r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subsidiarios al PNBV 2013-2017</a:t>
            </a:r>
          </a:p>
        </p:txBody>
      </p:sp>
    </p:spTree>
    <p:extLst>
      <p:ext uri="{BB962C8B-B14F-4D97-AF65-F5344CB8AC3E}">
        <p14:creationId xmlns="" xmlns:p14="http://schemas.microsoft.com/office/powerpoint/2010/main" val="1604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54836"/>
            <a:ext cx="9143689" cy="560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407215" y="736461"/>
            <a:ext cx="945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/>
              <a:t>Agendas de Coordinación Intersectorial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362206711"/>
              </p:ext>
            </p:extLst>
          </p:nvPr>
        </p:nvGraphicFramePr>
        <p:xfrm>
          <a:off x="2147777" y="2083981"/>
          <a:ext cx="6900642" cy="451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20741" y="1105793"/>
            <a:ext cx="3862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Los Ministerios de Coordinación tienen la finalidad de concertar  y coordinar la formulación y ejecución de las políticas y acciones que adopten las instituciones que integran sus áreas de </a:t>
            </a:r>
            <a:r>
              <a:rPr lang="es-EC" dirty="0" smtClean="0"/>
              <a:t>trabajo...</a:t>
            </a:r>
          </a:p>
          <a:p>
            <a:pPr algn="r"/>
            <a:r>
              <a:rPr lang="es-EC" sz="1400" dirty="0" smtClean="0"/>
              <a:t>Decreto ejecutivo 726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1185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243887" cy="2714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MX" sz="4800" b="1" dirty="0" smtClean="0">
                <a:solidFill>
                  <a:srgbClr val="002060"/>
                </a:solidFill>
              </a:rPr>
              <a:t>Planificación sectorial e institucional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  <p:sp>
        <p:nvSpPr>
          <p:cNvPr id="2051" name="3 Flecha a la derecha con muesca"/>
          <p:cNvSpPr>
            <a:spLocks noChangeArrowheads="1"/>
          </p:cNvSpPr>
          <p:nvPr/>
        </p:nvSpPr>
        <p:spPr bwMode="auto">
          <a:xfrm>
            <a:off x="3000375" y="1428750"/>
            <a:ext cx="2500313" cy="714375"/>
          </a:xfrm>
          <a:prstGeom prst="notchedRightArrow">
            <a:avLst>
              <a:gd name="adj1" fmla="val 50000"/>
              <a:gd name="adj2" fmla="val 50005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2000">
              <a:latin typeface="Trebuchet MS" pitchFamily="34" charset="0"/>
            </a:endParaRPr>
          </a:p>
        </p:txBody>
      </p:sp>
      <p:sp>
        <p:nvSpPr>
          <p:cNvPr id="2052" name="6 Flecha a la derecha con muesca"/>
          <p:cNvSpPr>
            <a:spLocks noChangeArrowheads="1"/>
          </p:cNvSpPr>
          <p:nvPr/>
        </p:nvSpPr>
        <p:spPr bwMode="auto">
          <a:xfrm>
            <a:off x="1500188" y="1214438"/>
            <a:ext cx="2071687" cy="71437"/>
          </a:xfrm>
          <a:prstGeom prst="notchedRightArrow">
            <a:avLst>
              <a:gd name="adj1" fmla="val 50000"/>
              <a:gd name="adj2" fmla="val 49945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2000">
              <a:latin typeface="Trebuchet MS" pitchFamily="34" charset="0"/>
            </a:endParaRPr>
          </a:p>
        </p:txBody>
      </p:sp>
      <p:sp>
        <p:nvSpPr>
          <p:cNvPr id="2053" name="7 Pentágono"/>
          <p:cNvSpPr>
            <a:spLocks noChangeArrowheads="1"/>
          </p:cNvSpPr>
          <p:nvPr/>
        </p:nvSpPr>
        <p:spPr bwMode="auto">
          <a:xfrm>
            <a:off x="2500313" y="4643438"/>
            <a:ext cx="3571875" cy="785812"/>
          </a:xfrm>
          <a:prstGeom prst="homePlat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2000">
              <a:latin typeface="Trebuchet MS" pitchFamily="34" charset="0"/>
            </a:endParaRPr>
          </a:p>
        </p:txBody>
      </p:sp>
      <p:sp>
        <p:nvSpPr>
          <p:cNvPr id="2054" name="4 Flecha a la derecha con muesca"/>
          <p:cNvSpPr>
            <a:spLocks noChangeArrowheads="1"/>
          </p:cNvSpPr>
          <p:nvPr/>
        </p:nvSpPr>
        <p:spPr bwMode="auto">
          <a:xfrm>
            <a:off x="2786063" y="4714875"/>
            <a:ext cx="1857375" cy="357188"/>
          </a:xfrm>
          <a:prstGeom prst="notchedRightArrow">
            <a:avLst>
              <a:gd name="adj1" fmla="val 50000"/>
              <a:gd name="adj2" fmla="val 5000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MX" sz="2000">
              <a:latin typeface="Trebuchet MS" pitchFamily="34" charset="0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/>
          <a:srcRect l="34895" t="19167" r="34895" b="9166"/>
          <a:stretch>
            <a:fillRect/>
          </a:stretch>
        </p:blipFill>
        <p:spPr bwMode="auto">
          <a:xfrm>
            <a:off x="6084168" y="4077072"/>
            <a:ext cx="1490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http://cdn.slidesharecdn.com/ss_thumbnails/gua-para-la-formulacin-de-polticas-pblicas-sectoriales-121007235724-phpapp01-thumbnail-2.jpg?13496723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4077072"/>
            <a:ext cx="151288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10 Flecha derecha"/>
          <p:cNvSpPr>
            <a:spLocks noChangeArrowheads="1"/>
          </p:cNvSpPr>
          <p:nvPr/>
        </p:nvSpPr>
        <p:spPr bwMode="auto">
          <a:xfrm>
            <a:off x="3491880" y="4941168"/>
            <a:ext cx="2232248" cy="392113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C" sz="2000">
                <a:latin typeface="Trebuchet MS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326"/>
            <a:ext cx="7015655" cy="1162457"/>
          </a:xfrm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12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Planificación institucional</a:t>
            </a:r>
            <a:endParaRPr lang="es-EC" sz="2800" b="1" kern="1200" dirty="0" smtClean="0">
              <a:solidFill>
                <a:schemeClr val="tx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4" y="1676400"/>
            <a:ext cx="9140456" cy="4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17"/>
          <a:stretch/>
        </p:blipFill>
        <p:spPr>
          <a:xfrm>
            <a:off x="-108519" y="0"/>
            <a:ext cx="9433048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860032" y="188640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Construimos la sociedad del</a:t>
            </a:r>
          </a:p>
          <a:p>
            <a:pPr algn="r">
              <a:lnSpc>
                <a:spcPct val="80000"/>
              </a:lnSpc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Buen Vivir</a:t>
            </a:r>
            <a:endParaRPr lang="es-EC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n 6" descr="logobl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2"/>
            <a:ext cx="3644117" cy="98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583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kern="0" dirty="0" smtClean="0">
                <a:solidFill>
                  <a:schemeClr val="tx2"/>
                </a:solidFill>
              </a:rPr>
              <a:t>Contenido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2289510" y="2047680"/>
            <a:ext cx="6704376" cy="4536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Planificación nacional</a:t>
            </a:r>
          </a:p>
          <a:p>
            <a:pPr marL="457200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Articulación de los Instrumentos de planificación nacional</a:t>
            </a:r>
          </a:p>
          <a:p>
            <a:pPr marL="914400" lvl="1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PNBV 2013-2017</a:t>
            </a:r>
          </a:p>
          <a:p>
            <a:pPr marL="914400" lvl="1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Instrumentos subsidiarios al PNBV 2013-2017</a:t>
            </a:r>
          </a:p>
          <a:p>
            <a:pPr marL="914400" lvl="1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Planificación sectorial</a:t>
            </a:r>
          </a:p>
          <a:p>
            <a:pPr marL="1371600" lvl="2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Instancia intersectorial</a:t>
            </a:r>
          </a:p>
          <a:p>
            <a:pPr marL="1371600" lvl="2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Instancia sectorial</a:t>
            </a:r>
          </a:p>
          <a:p>
            <a:pPr marL="914400" lvl="1" indent="-457200">
              <a:lnSpc>
                <a:spcPct val="150000"/>
              </a:lnSpc>
              <a:spcBef>
                <a:spcPts val="625"/>
              </a:spcBef>
              <a:spcAft>
                <a:spcPts val="288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Planificación institucional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Planificación nacional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Marcador de contenido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h="165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/>
              <a:t>Art. 280.- «El Plan Nacional de Desarrollo es el instrumento al que se sujetarán las políticas, programas y proyectos públicos; la programación y ejecución del presupuesto del Estado; y la inversión y la asignación de los recursos públicos; y coordinar las competencias exclusivas entre el Estado central y los Gobiernos Autónomos Descentralizados. Su observancia será de carácter obligatorio para el sector público e indicativo para los demás sectores</a:t>
            </a:r>
            <a:r>
              <a:rPr lang="es-EC" sz="2000" dirty="0" smtClean="0"/>
              <a:t>.»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52735"/>
            <a:ext cx="9144000" cy="46021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 Nacional de Desarrollo: </a:t>
            </a:r>
            <a:r>
              <a:rPr lang="es-EC" sz="2400" b="1" dirty="0" smtClean="0">
                <a:solidFill>
                  <a:srgbClr val="FFFFFF"/>
                </a:solidFill>
              </a:rPr>
              <a:t>Definición</a:t>
            </a:r>
            <a:endParaRPr lang="es-EC" sz="2400" b="1" dirty="0">
              <a:solidFill>
                <a:srgbClr val="FF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338" y="6284369"/>
            <a:ext cx="364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smtClean="0"/>
              <a:t>Constitución del Ecuador,  2008)</a:t>
            </a: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654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Marcador de contenido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65100" h="165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C" sz="2000" b="1" dirty="0" smtClean="0"/>
              <a:t>Art. 15.- De las políticas públicas.- </a:t>
            </a:r>
            <a:r>
              <a:rPr lang="es-EC" sz="2000" dirty="0" smtClean="0"/>
              <a:t>La definición de la política pública nacional le corresponde a la función ejecutiva, dentro del ámbito de sus competencias. Los ministerios, secretarías y consejos sectoriales de política, formularán y ejecutarán políticas y planes sectoriales con enfoque territorial, sujetos estrictamente a los objetivos y metas del Plan Nacional de Desarrollo. (…)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52735"/>
            <a:ext cx="9144000" cy="46021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Políticas Públicas</a:t>
            </a:r>
            <a:endParaRPr lang="es-EC" sz="2400" b="1" dirty="0">
              <a:solidFill>
                <a:srgbClr val="FF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338" y="6284369"/>
            <a:ext cx="512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smtClean="0"/>
              <a:t>Código de Planificación y Finanzas Públicas,  2011)</a:t>
            </a: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654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Articulación de los instrumentos de planificación nacional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95515"/>
            <a:ext cx="7015655" cy="1162457"/>
          </a:xfrm>
        </p:spPr>
        <p:txBody>
          <a:bodyPr/>
          <a:lstStyle/>
          <a:p>
            <a:r>
              <a:rPr lang="es-EC" dirty="0" smtClean="0"/>
              <a:t>Articulación de los instrumentos de planificación nacional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19" y="1491636"/>
            <a:ext cx="8641081" cy="53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ob1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8" r="5930"/>
          <a:stretch/>
        </p:blipFill>
        <p:spPr>
          <a:xfrm>
            <a:off x="0" y="-27384"/>
            <a:ext cx="9144000" cy="6868085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35496" y="260648"/>
            <a:ext cx="468052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s-EC" sz="4000" dirty="0" smtClean="0">
                <a:solidFill>
                  <a:schemeClr val="bg1"/>
                </a:solidFill>
              </a:rPr>
              <a:t>Plan Nacional para el Buen Vivir </a:t>
            </a:r>
          </a:p>
          <a:p>
            <a:pPr algn="r">
              <a:lnSpc>
                <a:spcPct val="80000"/>
              </a:lnSpc>
            </a:pPr>
            <a:r>
              <a:rPr lang="es-EC" sz="4000" dirty="0" smtClean="0">
                <a:solidFill>
                  <a:schemeClr val="bg1"/>
                </a:solidFill>
              </a:rPr>
              <a:t>2013 - 2017</a:t>
            </a:r>
            <a:endParaRPr lang="es-EC" sz="2400" b="0" dirty="0">
              <a:solidFill>
                <a:schemeClr val="bg1"/>
              </a:solidFill>
            </a:endParaRPr>
          </a:p>
        </p:txBody>
      </p:sp>
      <p:pic>
        <p:nvPicPr>
          <p:cNvPr id="10" name="Imagen 9" descr="logobla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1208"/>
            <a:ext cx="3644117" cy="98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946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00034" y="1714488"/>
            <a:ext cx="3291839" cy="1239083"/>
            <a:chOff x="0" y="116255"/>
            <a:chExt cx="3291839" cy="1239083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116255"/>
              <a:ext cx="3291839" cy="12390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60487" y="176742"/>
              <a:ext cx="3170865" cy="1118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dirty="0">
                  <a:solidFill>
                    <a:prstClr val="white"/>
                  </a:solidFill>
                </a:rPr>
                <a:t>Sección conceptual y metodológica</a:t>
              </a:r>
              <a:endParaRPr lang="es-EC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857620" y="1714488"/>
            <a:ext cx="4214842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Socialismo del Buen Vivir</a:t>
            </a:r>
            <a:endParaRPr lang="es-EC" kern="0" dirty="0">
              <a:solidFill>
                <a:sysClr val="windowText" lastClr="000000"/>
              </a:solidFill>
            </a:endParaRP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Nueva métrica para el Buen Vivir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prstClr val="black"/>
                </a:solidFill>
              </a:rPr>
              <a:t>La planificación nacional</a:t>
            </a:r>
          </a:p>
        </p:txBody>
      </p:sp>
      <p:grpSp>
        <p:nvGrpSpPr>
          <p:cNvPr id="3" name="7 Grupo"/>
          <p:cNvGrpSpPr/>
          <p:nvPr/>
        </p:nvGrpSpPr>
        <p:grpSpPr>
          <a:xfrm>
            <a:off x="494343" y="3078076"/>
            <a:ext cx="3291839" cy="993866"/>
            <a:chOff x="42810" y="1462891"/>
            <a:chExt cx="3291839" cy="993866"/>
          </a:xfrm>
        </p:grpSpPr>
        <p:sp>
          <p:nvSpPr>
            <p:cNvPr id="9" name="8 Rectángulo redondeado"/>
            <p:cNvSpPr/>
            <p:nvPr/>
          </p:nvSpPr>
          <p:spPr>
            <a:xfrm>
              <a:off x="42810" y="1462891"/>
              <a:ext cx="3291839" cy="9938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91327" y="1511408"/>
              <a:ext cx="3194805" cy="896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dirty="0">
                  <a:solidFill>
                    <a:prstClr val="white"/>
                  </a:solidFill>
                </a:rPr>
                <a:t>Sección programática</a:t>
              </a:r>
              <a:endParaRPr lang="es-EC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3857620" y="3143248"/>
            <a:ext cx="4214842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Contexto local y regional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Visión de largo plazo</a:t>
            </a:r>
            <a:endParaRPr lang="es-EC" kern="0" dirty="0">
              <a:solidFill>
                <a:sysClr val="windowText" lastClr="000000"/>
              </a:solidFill>
            </a:endParaRP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Objetivos nacionales para el Buen Vivir</a:t>
            </a:r>
          </a:p>
        </p:txBody>
      </p:sp>
      <p:grpSp>
        <p:nvGrpSpPr>
          <p:cNvPr id="4" name="11 Grupo"/>
          <p:cNvGrpSpPr/>
          <p:nvPr/>
        </p:nvGrpSpPr>
        <p:grpSpPr>
          <a:xfrm>
            <a:off x="500034" y="4363960"/>
            <a:ext cx="3291839" cy="2279750"/>
            <a:chOff x="42810" y="1462891"/>
            <a:chExt cx="3291839" cy="993866"/>
          </a:xfrm>
        </p:grpSpPr>
        <p:sp>
          <p:nvSpPr>
            <p:cNvPr id="13" name="12 Rectángulo redondeado"/>
            <p:cNvSpPr/>
            <p:nvPr/>
          </p:nvSpPr>
          <p:spPr>
            <a:xfrm>
              <a:off x="42810" y="1462891"/>
              <a:ext cx="3291839" cy="9938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91327" y="1511408"/>
              <a:ext cx="3194805" cy="896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/>
              <a:r>
                <a:rPr lang="es-MX" sz="2800" b="1" dirty="0">
                  <a:solidFill>
                    <a:prstClr val="white"/>
                  </a:solidFill>
                </a:rPr>
                <a:t>Lineamientos generales de planificación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3857620" y="4286256"/>
            <a:ext cx="4214842" cy="235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Estrategia territorial nacional y agendas zonales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Lineamientos para la inversión pública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Plan plurianual de inversiones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s-MX" kern="0" dirty="0">
                <a:solidFill>
                  <a:sysClr val="windowText" lastClr="000000"/>
                </a:solidFill>
              </a:rPr>
              <a:t>Viabilidad programática</a:t>
            </a:r>
          </a:p>
          <a:p>
            <a:pPr marL="625475" lvl="1" indent="-168275">
              <a:buFont typeface="Wingdings" pitchFamily="2" charset="2"/>
              <a:buChar char="ü"/>
            </a:pPr>
            <a:r>
              <a:rPr lang="es-MX" sz="1600" dirty="0">
                <a:solidFill>
                  <a:prstClr val="black"/>
                </a:solidFill>
              </a:rPr>
              <a:t>Consistencia macroeconómica</a:t>
            </a:r>
          </a:p>
          <a:p>
            <a:pPr marL="625475" lvl="1" indent="-168275">
              <a:buFont typeface="Wingdings" pitchFamily="2" charset="2"/>
              <a:buChar char="ü"/>
            </a:pPr>
            <a:r>
              <a:rPr lang="es-MX" sz="1600" dirty="0">
                <a:solidFill>
                  <a:prstClr val="black"/>
                </a:solidFill>
              </a:rPr>
              <a:t>Esfuerzo fiscal para el cierre de brechas</a:t>
            </a:r>
          </a:p>
          <a:p>
            <a:pPr marL="625475" lvl="1" indent="-168275">
              <a:buFont typeface="Wingdings" pitchFamily="2" charset="2"/>
              <a:buChar char="ü"/>
            </a:pPr>
            <a:r>
              <a:rPr lang="es-MX" sz="1600" dirty="0">
                <a:solidFill>
                  <a:prstClr val="black"/>
                </a:solidFill>
              </a:rPr>
              <a:t>Optimización de las intervenciones en el territorio</a:t>
            </a:r>
            <a:endParaRPr lang="es-EC" sz="1600" dirty="0">
              <a:solidFill>
                <a:prstClr val="black"/>
              </a:solidFill>
            </a:endParaRPr>
          </a:p>
        </p:txBody>
      </p:sp>
      <p:sp>
        <p:nvSpPr>
          <p:cNvPr id="18" name="CuadroTexto 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r" defTabSz="457200">
              <a:lnSpc>
                <a:spcPct val="80000"/>
              </a:lnSpc>
              <a:spcBef>
                <a:spcPct val="0"/>
              </a:spcBef>
              <a:buNone/>
              <a:defRPr sz="4400" b="1">
                <a:solidFill>
                  <a:srgbClr val="014D9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3200" dirty="0" smtClean="0"/>
              <a:t>Estructura de Objetivos del PNBV 2013 - 2017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21124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11568</TotalTime>
  <Words>808</Words>
  <Application>Microsoft Office PowerPoint</Application>
  <PresentationFormat>On-screen Show (4:3)</PresentationFormat>
  <Paragraphs>104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Planificación Nacional </vt:lpstr>
      <vt:lpstr>Contenido</vt:lpstr>
      <vt:lpstr>Planificación nacional</vt:lpstr>
      <vt:lpstr>Slide 4</vt:lpstr>
      <vt:lpstr>Slide 5</vt:lpstr>
      <vt:lpstr>Articulación de los instrumentos de planificación nacional</vt:lpstr>
      <vt:lpstr>Articulación de los instrumentos de planificación nacional</vt:lpstr>
      <vt:lpstr>Slide 8</vt:lpstr>
      <vt:lpstr>Estructura de Objetivos del PNBV 2013 - 2017</vt:lpstr>
      <vt:lpstr>Slide 10</vt:lpstr>
      <vt:lpstr>Slide 11</vt:lpstr>
      <vt:lpstr>Slide 12</vt:lpstr>
      <vt:lpstr>Planificación sectorial</vt:lpstr>
      <vt:lpstr>Slide 14</vt:lpstr>
      <vt:lpstr>Slide 15</vt:lpstr>
      <vt:lpstr>Slide 16</vt:lpstr>
      <vt:lpstr>Planificación sectorial e institucional</vt:lpstr>
      <vt:lpstr>Planificación institucional</vt:lpstr>
      <vt:lpstr>Slide 19</vt:lpstr>
    </vt:vector>
  </TitlesOfParts>
  <Company>SENPLADES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 Aguirre</dc:creator>
  <cp:lastModifiedBy>maperez</cp:lastModifiedBy>
  <cp:revision>468</cp:revision>
  <dcterms:created xsi:type="dcterms:W3CDTF">2012-12-26T23:34:16Z</dcterms:created>
  <dcterms:modified xsi:type="dcterms:W3CDTF">2013-05-08T16:30:20Z</dcterms:modified>
</cp:coreProperties>
</file>